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74" r:id="rId5"/>
    <p:sldId id="259" r:id="rId6"/>
    <p:sldId id="277" r:id="rId7"/>
    <p:sldId id="290" r:id="rId8"/>
    <p:sldId id="288" r:id="rId9"/>
    <p:sldId id="281" r:id="rId10"/>
    <p:sldId id="285" r:id="rId11"/>
    <p:sldId id="291" r:id="rId12"/>
    <p:sldId id="280" r:id="rId13"/>
    <p:sldId id="276" r:id="rId1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0" autoAdjust="0"/>
    <p:restoredTop sz="94434" autoAdjust="0"/>
  </p:normalViewPr>
  <p:slideViewPr>
    <p:cSldViewPr>
      <p:cViewPr varScale="1">
        <p:scale>
          <a:sx n="110" d="100"/>
          <a:sy n="110" d="100"/>
        </p:scale>
        <p:origin x="-1698"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p:scale>
          <a:sx n="200" d="100"/>
          <a:sy n="200" d="100"/>
        </p:scale>
        <p:origin x="-1242" y="5250"/>
      </p:cViewPr>
      <p:guideLst>
        <p:guide orient="horz" pos="2957"/>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4499CB8-E251-499C-ADEC-9287935579E5}" type="datetimeFigureOut">
              <a:rPr lang="en-US" smtClean="0"/>
              <a:pPr/>
              <a:t>3/16/2018</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F72CD70-AE22-4EE9-9355-768AA9B06C15}" type="slidenum">
              <a:rPr lang="en-US" smtClean="0"/>
              <a:pPr/>
              <a:t>‹#›</a:t>
            </a:fld>
            <a:endParaRPr lang="en-US"/>
          </a:p>
        </p:txBody>
      </p:sp>
    </p:spTree>
    <p:extLst>
      <p:ext uri="{BB962C8B-B14F-4D97-AF65-F5344CB8AC3E}">
        <p14:creationId xmlns="" xmlns:p14="http://schemas.microsoft.com/office/powerpoint/2010/main" val="418312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sz="1400" dirty="0" smtClean="0">
                <a:solidFill>
                  <a:schemeClr val="accent6">
                    <a:lumMod val="75000"/>
                  </a:schemeClr>
                </a:solidFill>
              </a:rPr>
              <a:t>(Harry at the podium)</a:t>
            </a:r>
          </a:p>
          <a:p>
            <a:endParaRPr lang="en-CA" sz="1400" dirty="0" smtClean="0"/>
          </a:p>
          <a:p>
            <a:r>
              <a:rPr lang="en-CA" sz="1400" dirty="0" smtClean="0"/>
              <a:t>Attention please!</a:t>
            </a:r>
          </a:p>
          <a:p>
            <a:endParaRPr lang="en-CA" sz="1400" dirty="0" smtClean="0"/>
          </a:p>
          <a:p>
            <a:r>
              <a:rPr lang="en-CA" sz="1400" dirty="0" smtClean="0"/>
              <a:t>I’d like to bring the meeting to </a:t>
            </a:r>
            <a:r>
              <a:rPr lang="en-CA" sz="1400" b="1" dirty="0" smtClean="0"/>
              <a:t>Order</a:t>
            </a:r>
            <a:r>
              <a:rPr lang="en-CA" sz="1400" dirty="0" smtClean="0"/>
              <a:t> and welcome you to the 17</a:t>
            </a:r>
            <a:r>
              <a:rPr lang="en-CA" sz="1400" baseline="30000" dirty="0" smtClean="0"/>
              <a:t>th</a:t>
            </a:r>
            <a:r>
              <a:rPr lang="en-CA" sz="1400" dirty="0" smtClean="0"/>
              <a:t> Annual General Meeting of the Five Bridges Wilderness Heritage Trust.</a:t>
            </a:r>
          </a:p>
          <a:p>
            <a:endParaRPr lang="en-CA" sz="1400" dirty="0" smtClean="0"/>
          </a:p>
          <a:p>
            <a:r>
              <a:rPr lang="en-CA" sz="1400" dirty="0" smtClean="0"/>
              <a:t>For those who don’t know me, I’m Harry Ward, Board Chair.</a:t>
            </a:r>
          </a:p>
          <a:p>
            <a:endParaRPr lang="en-CA" sz="1400" dirty="0" smtClean="0"/>
          </a:p>
          <a:p>
            <a:r>
              <a:rPr lang="en-CA" sz="1400" dirty="0" smtClean="0"/>
              <a:t>Pleased to see so many familiar faces here today, looking forward to making new friends as well. </a:t>
            </a:r>
          </a:p>
          <a:p>
            <a:endParaRPr lang="en-CA" sz="1400" dirty="0" smtClean="0"/>
          </a:p>
          <a:p>
            <a:r>
              <a:rPr lang="en-CA" sz="1400" dirty="0" smtClean="0"/>
              <a:t>So welcome everyone. </a:t>
            </a:r>
          </a:p>
          <a:p>
            <a:endParaRPr lang="en-CA" sz="1400" dirty="0" smtClean="0"/>
          </a:p>
          <a:p>
            <a:r>
              <a:rPr lang="en-CA" sz="1400" dirty="0" smtClean="0"/>
              <a:t>			</a:t>
            </a:r>
            <a:r>
              <a:rPr lang="en-CA" sz="1400" dirty="0" smtClean="0">
                <a:solidFill>
                  <a:schemeClr val="accent6">
                    <a:lumMod val="75000"/>
                  </a:schemeClr>
                </a:solidFill>
              </a:rPr>
              <a:t>(Hold Up a Membership Card)</a:t>
            </a:r>
          </a:p>
          <a:p>
            <a:r>
              <a:rPr lang="en-CA" sz="1400" dirty="0" smtClean="0"/>
              <a:t>If you haven’t already, I encourage you visit the </a:t>
            </a:r>
            <a:r>
              <a:rPr lang="en-CA" sz="1400" b="1" dirty="0" smtClean="0"/>
              <a:t>Membership Desk </a:t>
            </a:r>
            <a:r>
              <a:rPr lang="en-CA" sz="1400" dirty="0" smtClean="0"/>
              <a:t>to purchase an Annual Trust Membership today.  It’s only $10 for individuals/$15 for family and we thank you and value your support.  You’ll also see samples of some new branded </a:t>
            </a:r>
            <a:r>
              <a:rPr lang="en-CA" sz="1400" b="1" dirty="0" smtClean="0"/>
              <a:t>promotional items</a:t>
            </a:r>
            <a:r>
              <a:rPr lang="en-CA" sz="1400" dirty="0" smtClean="0"/>
              <a:t>.  Price list is available and you can see Joanne Ellis to place an order.  This is yet another way we can bring awareness to the Trust.</a:t>
            </a:r>
          </a:p>
          <a:p>
            <a:endParaRPr lang="en-CA" sz="1400" dirty="0" smtClean="0"/>
          </a:p>
          <a:p>
            <a:r>
              <a:rPr lang="en-CA" sz="1400" dirty="0" smtClean="0"/>
              <a:t>I hope you also got a draw ticket when you arrived.  If you didn’t please let us know.  We have some surprises planned for ticket winners.</a:t>
            </a:r>
          </a:p>
          <a:p>
            <a:endParaRPr lang="en-CA" sz="1400" dirty="0" smtClean="0"/>
          </a:p>
          <a:p>
            <a:r>
              <a:rPr lang="en-CA" sz="1400" i="1" dirty="0" smtClean="0">
                <a:solidFill>
                  <a:schemeClr val="accent6">
                    <a:lumMod val="75000"/>
                  </a:schemeClr>
                </a:solidFill>
              </a:rPr>
              <a:t>(Politicians in the crowd?) </a:t>
            </a:r>
          </a:p>
          <a:p>
            <a:endParaRPr lang="en-CA" sz="1400" i="1" dirty="0" smtClean="0"/>
          </a:p>
        </p:txBody>
      </p:sp>
      <p:sp>
        <p:nvSpPr>
          <p:cNvPr id="4" name="Slide Number Placeholder 3"/>
          <p:cNvSpPr>
            <a:spLocks noGrp="1"/>
          </p:cNvSpPr>
          <p:nvPr>
            <p:ph type="sldNum" sz="quarter" idx="10"/>
          </p:nvPr>
        </p:nvSpPr>
        <p:spPr/>
        <p:txBody>
          <a:bodyPr/>
          <a:lstStyle/>
          <a:p>
            <a:fld id="{EF72CD70-AE22-4EE9-9355-768AA9B06C1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CA" dirty="0" smtClean="0"/>
          </a:p>
          <a:p>
            <a:r>
              <a:rPr lang="en-US" dirty="0" smtClean="0"/>
              <a:t>We have two Members who have put their names forward to become Board Members:  </a:t>
            </a:r>
          </a:p>
          <a:p>
            <a:r>
              <a:rPr lang="en-US" dirty="0" smtClean="0"/>
              <a:t>Imbert Allen and Wayne Rogers</a:t>
            </a:r>
          </a:p>
          <a:p>
            <a:endParaRPr lang="en-US" b="1" dirty="0" smtClean="0"/>
          </a:p>
          <a:p>
            <a:r>
              <a:rPr lang="en-US" dirty="0" smtClean="0"/>
              <a:t>I open the floor at this time to welcome any others interested in volunteering for a Board position? We would love to have you join us.  The by-laws provide for a minimum of 5 and a maximum of 15 Trustees. Any others interested in volunteering? </a:t>
            </a:r>
          </a:p>
          <a:p>
            <a:endParaRPr lang="en-US" dirty="0" smtClean="0"/>
          </a:p>
          <a:p>
            <a:r>
              <a:rPr lang="en-US" dirty="0" smtClean="0">
                <a:solidFill>
                  <a:schemeClr val="accent6">
                    <a:lumMod val="75000"/>
                  </a:schemeClr>
                </a:solidFill>
              </a:rPr>
              <a:t>(Wait for new volunteers to stand. If no one comes forward..) </a:t>
            </a:r>
            <a:r>
              <a:rPr lang="en-US" dirty="0" smtClean="0"/>
              <a:t>Any others interested in volunteering? </a:t>
            </a:r>
            <a:r>
              <a:rPr lang="en-US" dirty="0" smtClean="0">
                <a:solidFill>
                  <a:schemeClr val="accent6">
                    <a:lumMod val="75000"/>
                  </a:schemeClr>
                </a:solidFill>
              </a:rPr>
              <a:t>(Must be asked 3 times)  </a:t>
            </a:r>
          </a:p>
          <a:p>
            <a:endParaRPr lang="en-US" dirty="0" smtClean="0">
              <a:solidFill>
                <a:schemeClr val="accent6">
                  <a:lumMod val="75000"/>
                </a:schemeClr>
              </a:solidFill>
            </a:endParaRPr>
          </a:p>
          <a:p>
            <a:r>
              <a:rPr lang="en-US" dirty="0" smtClean="0"/>
              <a:t>Welcome Imbert. Welcome Wayne.</a:t>
            </a:r>
          </a:p>
          <a:p>
            <a:r>
              <a:rPr lang="en-US" dirty="0" smtClean="0">
                <a:solidFill>
                  <a:schemeClr val="accent6">
                    <a:lumMod val="75000"/>
                  </a:schemeClr>
                </a:solidFill>
              </a:rPr>
              <a:t>(If someone comes forward ask them to provide their name which we’ll write down)</a:t>
            </a:r>
          </a:p>
          <a:p>
            <a:endParaRPr lang="en-US" dirty="0" smtClean="0"/>
          </a:p>
          <a:p>
            <a:r>
              <a:rPr lang="en-US" dirty="0" smtClean="0"/>
              <a:t>(If there are more than 8 volunteers coming forward from the floor, a vote has to be arranged.  Secret ballots should be shared with members (yellow slips).</a:t>
            </a:r>
          </a:p>
          <a:p>
            <a:r>
              <a:rPr lang="en-CA" dirty="0" smtClean="0"/>
              <a:t>Members only write the names of their choice for Board Trustee positions.  Only the first five names on each ballot will be counted.  The Chair of the meeting will now accept nominations from the floor.  The Chair of the meeting will appoint two people to count the ballots.  Following announcement of the results, the chair of the Nominating Committee will move that the ballots be destroyed.)</a:t>
            </a:r>
          </a:p>
          <a:p>
            <a:endParaRPr lang="en-CA" dirty="0" smtClean="0"/>
          </a:p>
          <a:p>
            <a:r>
              <a:rPr lang="en-CA" dirty="0" smtClean="0"/>
              <a:t>This concludes the report from the Nominating Committee. Can I have a motion to approve?  And a </a:t>
            </a:r>
            <a:r>
              <a:rPr lang="en-CA" dirty="0" err="1" smtClean="0"/>
              <a:t>seconder</a:t>
            </a:r>
            <a:r>
              <a:rPr lang="en-CA" dirty="0" smtClean="0"/>
              <a:t>?  Motion carried. </a:t>
            </a:r>
          </a:p>
          <a:p>
            <a:r>
              <a:rPr lang="en-CA" dirty="0" smtClean="0">
                <a:solidFill>
                  <a:schemeClr val="accent6">
                    <a:lumMod val="75000"/>
                  </a:schemeClr>
                </a:solidFill>
              </a:rPr>
              <a:t>(Mike leaves the podium)</a:t>
            </a:r>
          </a:p>
          <a:p>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i="1" dirty="0" smtClean="0">
                <a:solidFill>
                  <a:schemeClr val="accent6">
                    <a:lumMod val="75000"/>
                  </a:schemeClr>
                </a:solidFill>
              </a:rPr>
              <a:t>(Harry at the podium)</a:t>
            </a:r>
          </a:p>
          <a:p>
            <a:endParaRPr lang="en-CA" dirty="0" smtClean="0"/>
          </a:p>
          <a:p>
            <a:r>
              <a:rPr lang="en-CA" dirty="0" smtClean="0"/>
              <a:t>We have a couple of special volunteers to thank today and make special mention.  </a:t>
            </a:r>
          </a:p>
          <a:p>
            <a:endParaRPr lang="en-CA" dirty="0" smtClean="0"/>
          </a:p>
          <a:p>
            <a:r>
              <a:rPr lang="en-CA" b="1" dirty="0" smtClean="0"/>
              <a:t>Gary Armsworthy </a:t>
            </a:r>
            <a:r>
              <a:rPr lang="en-CA" dirty="0" smtClean="0"/>
              <a:t>has been a valued legal advisor to the Trust since 2003.  He continues to join us at Board meetings, review our materials and provide solid advice that we are so thankful for.  Gary we appreciate the time and dedication you’ve shown the Trust over the years. </a:t>
            </a:r>
            <a:r>
              <a:rPr lang="en-CA" dirty="0" smtClean="0">
                <a:solidFill>
                  <a:schemeClr val="accent6">
                    <a:lumMod val="75000"/>
                  </a:schemeClr>
                </a:solidFill>
              </a:rPr>
              <a:t>(Give Gary certificate and get photo taken)</a:t>
            </a:r>
          </a:p>
          <a:p>
            <a:endParaRPr lang="en-CA" dirty="0" smtClean="0"/>
          </a:p>
          <a:p>
            <a:endParaRPr lang="en-CA" dirty="0" smtClean="0"/>
          </a:p>
          <a:p>
            <a:r>
              <a:rPr lang="en-CA" dirty="0" smtClean="0"/>
              <a:t>We would also like to thank Trust Advisor </a:t>
            </a:r>
            <a:r>
              <a:rPr lang="en-CA" b="1" dirty="0" smtClean="0"/>
              <a:t>Jeff Parks </a:t>
            </a:r>
            <a:r>
              <a:rPr lang="en-CA" dirty="0" smtClean="0"/>
              <a:t>who did the Walking Guide layout and the wonderful maps. This was no easy task and we thank you Jeff for your wonderful work. As thanks, we are providing an </a:t>
            </a:r>
            <a:r>
              <a:rPr lang="en-CA" dirty="0" err="1" smtClean="0"/>
              <a:t>Honourarium</a:t>
            </a:r>
            <a:r>
              <a:rPr lang="en-CA" dirty="0" smtClean="0"/>
              <a:t> to Scouts Canada, Jeff’s other volunteer family.  Come on up Jeff!   </a:t>
            </a:r>
          </a:p>
          <a:p>
            <a:endParaRPr lang="en-CA" dirty="0" smtClean="0">
              <a:solidFill>
                <a:schemeClr val="accent6">
                  <a:lumMod val="75000"/>
                </a:schemeClr>
              </a:solidFill>
            </a:endParaRPr>
          </a:p>
          <a:p>
            <a:r>
              <a:rPr lang="en-CA" dirty="0" smtClean="0">
                <a:solidFill>
                  <a:schemeClr val="accent6">
                    <a:lumMod val="75000"/>
                  </a:schemeClr>
                </a:solidFill>
              </a:rPr>
              <a:t>(Give cheque and pose for quick photo with the big cheque)  Harry stays in front.  John Bignell moves to the podium.</a:t>
            </a:r>
          </a:p>
          <a:p>
            <a:endParaRPr lang="en-CA" dirty="0" smtClean="0"/>
          </a:p>
          <a:p>
            <a:endParaRPr lang="en-CA" dirty="0" smtClean="0"/>
          </a:p>
          <a:p>
            <a:endParaRPr lang="en-CA" dirty="0" smtClean="0"/>
          </a:p>
          <a:p>
            <a:r>
              <a:rPr lang="en-CA" dirty="0" smtClean="0"/>
              <a:t>Thanks to you all.</a:t>
            </a: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11</a:t>
            </a:fld>
            <a:endParaRPr lang="en-US"/>
          </a:p>
        </p:txBody>
      </p:sp>
      <p:pic>
        <p:nvPicPr>
          <p:cNvPr id="5" name="Picture 4" descr="thank you.jpg"/>
          <p:cNvPicPr>
            <a:picLocks noChangeAspect="1"/>
          </p:cNvPicPr>
          <p:nvPr/>
        </p:nvPicPr>
        <p:blipFill>
          <a:blip r:embed="rId3"/>
          <a:stretch>
            <a:fillRect/>
          </a:stretch>
        </p:blipFill>
        <p:spPr>
          <a:xfrm>
            <a:off x="2327101" y="1813917"/>
            <a:ext cx="2409825" cy="1895475"/>
          </a:xfrm>
          <a:prstGeom prst="rect">
            <a:avLst/>
          </a:prstGeom>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0917" y="4550221"/>
            <a:ext cx="5544616" cy="4680520"/>
          </a:xfrm>
        </p:spPr>
        <p:txBody>
          <a:bodyPr/>
          <a:lstStyle/>
          <a:p>
            <a:endParaRPr lang="en-US" dirty="0" smtClean="0"/>
          </a:p>
          <a:p>
            <a:r>
              <a:rPr lang="en-US" dirty="0" smtClean="0"/>
              <a:t>We</a:t>
            </a:r>
            <a:r>
              <a:rPr lang="en-US" baseline="0" dirty="0" smtClean="0"/>
              <a:t> love to share the work of the Trust and try to keep members informed of </a:t>
            </a:r>
            <a:r>
              <a:rPr lang="en-US" dirty="0" smtClean="0"/>
              <a:t>our activities. Please follow us on Facebook and visit our </a:t>
            </a:r>
            <a:r>
              <a:rPr lang="en-US" baseline="0" dirty="0" smtClean="0"/>
              <a:t>Website to see the latest stories and updates.   </a:t>
            </a:r>
            <a:r>
              <a:rPr lang="en-US" baseline="0" dirty="0" smtClean="0">
                <a:solidFill>
                  <a:schemeClr val="accent6">
                    <a:lumMod val="75000"/>
                  </a:schemeClr>
                </a:solidFill>
              </a:rPr>
              <a:t>(Spell it out)</a:t>
            </a:r>
            <a:r>
              <a:rPr lang="en-US" dirty="0" smtClean="0">
                <a:solidFill>
                  <a:schemeClr val="accent6">
                    <a:lumMod val="75000"/>
                  </a:schemeClr>
                </a:solidFill>
              </a:rPr>
              <a:t>   </a:t>
            </a:r>
            <a:r>
              <a:rPr lang="en-US" b="1" baseline="0" dirty="0" smtClean="0"/>
              <a:t>www.fivebridgestrust.ca </a:t>
            </a:r>
          </a:p>
          <a:p>
            <a:endParaRPr lang="en-US" dirty="0" smtClean="0"/>
          </a:p>
          <a:p>
            <a:r>
              <a:rPr lang="en-US" dirty="0" smtClean="0"/>
              <a:t>Our newsletter </a:t>
            </a:r>
            <a:r>
              <a:rPr lang="en-US" b="1" dirty="0" smtClean="0"/>
              <a:t>The Bridge </a:t>
            </a:r>
            <a:r>
              <a:rPr lang="en-US" dirty="0" smtClean="0"/>
              <a:t>is also circulating here today and available online.</a:t>
            </a:r>
          </a:p>
          <a:p>
            <a:endParaRPr lang="en-US" dirty="0" smtClean="0"/>
          </a:p>
          <a:p>
            <a:r>
              <a:rPr lang="en-US" dirty="0" smtClean="0"/>
              <a:t>Dates to remember:</a:t>
            </a:r>
          </a:p>
          <a:p>
            <a:endParaRPr lang="en-CA" b="1" dirty="0" smtClean="0"/>
          </a:p>
          <a:p>
            <a:r>
              <a:rPr lang="en-CA" dirty="0" smtClean="0"/>
              <a:t>Two events at Jerry Lawrence Park that may interest you:</a:t>
            </a:r>
          </a:p>
          <a:p>
            <a:endParaRPr lang="en-CA" dirty="0" smtClean="0"/>
          </a:p>
          <a:p>
            <a:r>
              <a:rPr lang="en-CA" b="1" dirty="0" smtClean="0"/>
              <a:t>May Fair in the Park </a:t>
            </a:r>
            <a:r>
              <a:rPr lang="en-CA" dirty="0" smtClean="0"/>
              <a:t>is Sunday, May 27. </a:t>
            </a:r>
          </a:p>
          <a:p>
            <a:r>
              <a:rPr lang="en-CA" b="1" dirty="0" smtClean="0"/>
              <a:t>Warbler Walk </a:t>
            </a:r>
            <a:r>
              <a:rPr lang="en-CA" dirty="0" smtClean="0"/>
              <a:t>is Sunday, June 3.</a:t>
            </a:r>
          </a:p>
          <a:p>
            <a:r>
              <a:rPr lang="en-CA" b="1" dirty="0" smtClean="0"/>
              <a:t>Nine Mile River Bridge </a:t>
            </a:r>
            <a:r>
              <a:rPr lang="en-CA" dirty="0" smtClean="0"/>
              <a:t>celebration is Saturday, June 23.</a:t>
            </a:r>
          </a:p>
          <a:p>
            <a:endParaRPr lang="en-CA" dirty="0" smtClean="0"/>
          </a:p>
          <a:p>
            <a:r>
              <a:rPr lang="en-CA" dirty="0" smtClean="0"/>
              <a:t>We hope you’ll help us spread the news about the Trust and use these prizes we are giving away today. I’ll call on Bridget Adams our Treasurer to pick the winning numbers.  If you are interested in purchasing any of our branded items you can see samples at the Membership Table and place an order with Joanne Ellis.</a:t>
            </a:r>
          </a:p>
          <a:p>
            <a:endParaRPr lang="en-CA" dirty="0" smtClean="0"/>
          </a:p>
          <a:p>
            <a:r>
              <a:rPr lang="en-CA" dirty="0" smtClean="0">
                <a:solidFill>
                  <a:schemeClr val="accent6">
                    <a:lumMod val="75000"/>
                  </a:schemeClr>
                </a:solidFill>
              </a:rPr>
              <a:t>(Bridget comes forward to pull the winning tickets to receive new logo items. Joanne to help with passing them out.  Water bottle prizes.)</a:t>
            </a:r>
          </a:p>
          <a:p>
            <a:endParaRPr lang="en-CA" dirty="0" smtClean="0"/>
          </a:p>
          <a:p>
            <a:r>
              <a:rPr lang="en-CA" dirty="0" smtClean="0"/>
              <a:t>Jeff </a:t>
            </a:r>
            <a:r>
              <a:rPr lang="en-CA" dirty="0" err="1" smtClean="0"/>
              <a:t>LeBoutlier</a:t>
            </a:r>
            <a:r>
              <a:rPr lang="en-CA" dirty="0" smtClean="0"/>
              <a:t> has asked for a few moments to discuss the </a:t>
            </a:r>
            <a:r>
              <a:rPr lang="en-CA" dirty="0" err="1" smtClean="0"/>
              <a:t>Ingramport</a:t>
            </a:r>
            <a:r>
              <a:rPr lang="en-CA" dirty="0" smtClean="0"/>
              <a:t> Wilderness Protection Project.  He’ll be brief though and then we’ll have a break while we set up our guest speaker.  Jeff please come forward.</a:t>
            </a:r>
          </a:p>
          <a:p>
            <a:endParaRPr lang="en-CA" dirty="0" smtClean="0"/>
          </a:p>
          <a:p>
            <a:endParaRPr lang="en-US"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12</a:t>
            </a:fld>
            <a:endParaRPr lang="en-US" dirty="0"/>
          </a:p>
        </p:txBody>
      </p:sp>
    </p:spTree>
    <p:extLst>
      <p:ext uri="{BB962C8B-B14F-4D97-AF65-F5344CB8AC3E}">
        <p14:creationId xmlns="" xmlns:p14="http://schemas.microsoft.com/office/powerpoint/2010/main" val="3568932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400" dirty="0" smtClean="0"/>
          </a:p>
          <a:p>
            <a:endParaRPr lang="en-CA" dirty="0" smtClean="0"/>
          </a:p>
          <a:p>
            <a:r>
              <a:rPr lang="en-CA" dirty="0" smtClean="0"/>
              <a:t>It is my pleasure to introduce our </a:t>
            </a:r>
            <a:r>
              <a:rPr lang="en-CA" b="1" dirty="0" smtClean="0"/>
              <a:t>guest speaker Mr. Butch Galvez.</a:t>
            </a:r>
            <a:endParaRPr lang="en-CA" dirty="0" smtClean="0"/>
          </a:p>
          <a:p>
            <a:endParaRPr lang="en-CA" dirty="0" smtClean="0"/>
          </a:p>
          <a:p>
            <a:r>
              <a:rPr lang="en-CA" dirty="0" smtClean="0"/>
              <a:t>Butch has worked 15 years with Nova Scotia Department of Natural Resources.  The last six years as the wildlife technician for Halifax West district, which includes this and the Five Bridges area.  He studied wildlife management at Sir </a:t>
            </a:r>
            <a:r>
              <a:rPr lang="en-CA" dirty="0" err="1" smtClean="0"/>
              <a:t>Sandford</a:t>
            </a:r>
            <a:r>
              <a:rPr lang="en-CA" dirty="0" smtClean="0"/>
              <a:t> Fleming College and has a keen interest regarding human-wildlife co-existence.  He studied  black bears under biologists  Lynn Rogers and Jenny </a:t>
            </a:r>
            <a:r>
              <a:rPr lang="en-CA" dirty="0" err="1" smtClean="0"/>
              <a:t>Costelo</a:t>
            </a:r>
            <a:r>
              <a:rPr lang="en-CA" dirty="0" smtClean="0"/>
              <a:t>  and since the tragic coyote incident in 2009  (Cape Breton Highlands National Park) an increasing component of his job has been Eastern coyotes, namely the increase in sightings and public concern.</a:t>
            </a:r>
          </a:p>
          <a:p>
            <a:endParaRPr lang="en-CA" dirty="0" smtClean="0"/>
          </a:p>
          <a:p>
            <a:r>
              <a:rPr lang="en-CA" dirty="0" smtClean="0"/>
              <a:t>A very interesting topic I’m sure we’ll all learn something.</a:t>
            </a:r>
          </a:p>
          <a:p>
            <a:endParaRPr lang="en-CA" dirty="0" smtClean="0"/>
          </a:p>
          <a:p>
            <a:r>
              <a:rPr lang="en-CA" dirty="0" smtClean="0"/>
              <a:t>Welcome.  Over to you Butch. </a:t>
            </a: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smtClean="0"/>
              <a:t>Here is our Agenda for today’s AGM meeting.  </a:t>
            </a:r>
          </a:p>
          <a:p>
            <a:endParaRPr lang="en-CA" sz="1400" dirty="0" smtClean="0"/>
          </a:p>
          <a:p>
            <a:r>
              <a:rPr lang="en-CA" sz="1400" dirty="0" smtClean="0"/>
              <a:t>Can I have a motion to approve the agenda? </a:t>
            </a:r>
          </a:p>
          <a:p>
            <a:endParaRPr lang="en-CA" sz="1400" dirty="0" smtClean="0"/>
          </a:p>
          <a:p>
            <a:r>
              <a:rPr lang="en-CA" sz="1400" dirty="0" err="1" smtClean="0"/>
              <a:t>Seconder</a:t>
            </a:r>
            <a:r>
              <a:rPr lang="en-CA" sz="1400" dirty="0" smtClean="0"/>
              <a:t>?</a:t>
            </a:r>
          </a:p>
          <a:p>
            <a:endParaRPr lang="en-CA" sz="1400" dirty="0" smtClean="0"/>
          </a:p>
          <a:p>
            <a:r>
              <a:rPr lang="en-CA" sz="1400" dirty="0" smtClean="0"/>
              <a:t>Motion carried.</a:t>
            </a:r>
          </a:p>
          <a:p>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smtClean="0"/>
              <a:t>The Meeting Minutes for the 2017 AGM have been presented.  </a:t>
            </a:r>
          </a:p>
          <a:p>
            <a:endParaRPr lang="en-CA" sz="1400" dirty="0" smtClean="0"/>
          </a:p>
          <a:p>
            <a:r>
              <a:rPr lang="en-CA" sz="1400" dirty="0" smtClean="0"/>
              <a:t>Can I have a motion to approve last year’s Minutes? </a:t>
            </a:r>
          </a:p>
          <a:p>
            <a:endParaRPr lang="en-CA" sz="1400" dirty="0" smtClean="0"/>
          </a:p>
          <a:p>
            <a:r>
              <a:rPr lang="en-CA" sz="1400" dirty="0" err="1" smtClean="0"/>
              <a:t>Seconder</a:t>
            </a:r>
            <a:r>
              <a:rPr lang="en-CA" sz="1400" dirty="0" smtClean="0"/>
              <a:t>?</a:t>
            </a:r>
          </a:p>
          <a:p>
            <a:endParaRPr lang="en-CA" sz="1400" dirty="0" smtClean="0"/>
          </a:p>
          <a:p>
            <a:r>
              <a:rPr lang="en-CA" sz="1400" dirty="0" smtClean="0"/>
              <a:t>Motion carried.</a:t>
            </a:r>
          </a:p>
          <a:p>
            <a:endParaRPr lang="en-CA" sz="1400" dirty="0" smtClean="0"/>
          </a:p>
          <a:p>
            <a:r>
              <a:rPr lang="en-CA" sz="1400" dirty="0" smtClean="0"/>
              <a:t>Please welcome Trust Treasurer Bridget Adams to the front. She’ll be delivering the Treasurer Report.  </a:t>
            </a:r>
            <a:r>
              <a:rPr lang="en-CA" sz="1400" dirty="0" smtClean="0">
                <a:solidFill>
                  <a:schemeClr val="accent6">
                    <a:lumMod val="75000"/>
                  </a:schemeClr>
                </a:solidFill>
              </a:rPr>
              <a:t>(Harry steps aside)</a:t>
            </a:r>
          </a:p>
          <a:p>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CA" dirty="0" smtClean="0"/>
          </a:p>
          <a:p>
            <a:r>
              <a:rPr lang="en-CA" sz="1500" dirty="0" smtClean="0">
                <a:solidFill>
                  <a:schemeClr val="accent6">
                    <a:lumMod val="75000"/>
                  </a:schemeClr>
                </a:solidFill>
              </a:rPr>
              <a:t>(Bridget steps to the podium)</a:t>
            </a:r>
          </a:p>
          <a:p>
            <a:endParaRPr lang="en-CA" sz="1500" dirty="0" smtClean="0">
              <a:solidFill>
                <a:schemeClr val="accent6">
                  <a:lumMod val="75000"/>
                </a:schemeClr>
              </a:solidFill>
            </a:endParaRPr>
          </a:p>
          <a:p>
            <a:r>
              <a:rPr lang="en-CA" sz="1500" dirty="0" smtClean="0"/>
              <a:t>Thanks Harry.  Good afternoon everyone.</a:t>
            </a:r>
          </a:p>
          <a:p>
            <a:endParaRPr lang="en-CA" sz="1500" dirty="0" smtClean="0"/>
          </a:p>
          <a:p>
            <a:r>
              <a:rPr lang="en-CA" sz="1500" dirty="0" smtClean="0"/>
              <a:t>Copies of our Financial Statements for 2017 are available in the provided handouts.</a:t>
            </a:r>
          </a:p>
          <a:p>
            <a:endParaRPr lang="en-CA" sz="1500" dirty="0" smtClean="0"/>
          </a:p>
          <a:p>
            <a:r>
              <a:rPr lang="en-CA" sz="1500" dirty="0" smtClean="0"/>
              <a:t>From the Statement of Financial Position, dated December 31, 2017.</a:t>
            </a:r>
          </a:p>
          <a:p>
            <a:endParaRPr lang="en-CA" sz="1500" dirty="0" smtClean="0"/>
          </a:p>
          <a:p>
            <a:r>
              <a:rPr lang="en-CA" sz="1500" b="1" dirty="0" smtClean="0"/>
              <a:t>Assets</a:t>
            </a:r>
          </a:p>
          <a:p>
            <a:endParaRPr lang="en-CA" sz="1500" dirty="0" smtClean="0"/>
          </a:p>
          <a:p>
            <a:r>
              <a:rPr lang="en-CA" sz="1500" dirty="0" smtClean="0"/>
              <a:t>CURRENT ASSETS 		</a:t>
            </a:r>
          </a:p>
          <a:p>
            <a:r>
              <a:rPr lang="en-CA" sz="1500" dirty="0" smtClean="0"/>
              <a:t>Cash		 $70,325 		</a:t>
            </a:r>
          </a:p>
          <a:p>
            <a:r>
              <a:rPr lang="en-CA" sz="1500" dirty="0" smtClean="0"/>
              <a:t>Accounts receivable		 $13,943</a:t>
            </a:r>
          </a:p>
          <a:p>
            <a:r>
              <a:rPr lang="en-CA" sz="1500" dirty="0" smtClean="0"/>
              <a:t>		-------------</a:t>
            </a:r>
          </a:p>
          <a:p>
            <a:r>
              <a:rPr lang="en-CA" sz="1500" dirty="0" smtClean="0"/>
              <a:t>		$84,268</a:t>
            </a:r>
          </a:p>
          <a:p>
            <a:endParaRPr lang="en-CA" sz="1500" dirty="0" smtClean="0"/>
          </a:p>
          <a:p>
            <a:r>
              <a:rPr lang="en-CA" sz="1500" b="1" dirty="0" smtClean="0"/>
              <a:t>Liabilities</a:t>
            </a:r>
          </a:p>
          <a:p>
            <a:endParaRPr lang="en-CA" sz="1500" b="1" dirty="0" smtClean="0"/>
          </a:p>
          <a:p>
            <a:r>
              <a:rPr lang="en-CA" sz="1500" dirty="0" smtClean="0"/>
              <a:t>CURRENT LIABILITIES</a:t>
            </a:r>
          </a:p>
          <a:p>
            <a:r>
              <a:rPr lang="en-CA" sz="1500" dirty="0" smtClean="0"/>
              <a:t>Accounts payable		$ 1,649</a:t>
            </a:r>
          </a:p>
          <a:p>
            <a:endParaRPr lang="en-CA" sz="1500" dirty="0" smtClean="0"/>
          </a:p>
          <a:p>
            <a:r>
              <a:rPr lang="en-CA" sz="1500" dirty="0" smtClean="0"/>
              <a:t>UNRESTRICTED		$82,619</a:t>
            </a:r>
          </a:p>
          <a:p>
            <a:r>
              <a:rPr lang="en-CA" sz="1500" dirty="0" smtClean="0"/>
              <a:t>		$82,619</a:t>
            </a:r>
          </a:p>
          <a:p>
            <a:endParaRPr lang="en-CA" sz="1500" dirty="0" smtClean="0"/>
          </a:p>
          <a:p>
            <a:r>
              <a:rPr lang="en-CA" sz="1500" dirty="0" smtClean="0"/>
              <a:t>		$84,268</a:t>
            </a:r>
          </a:p>
          <a:p>
            <a:r>
              <a:rPr lang="en-CA" sz="1500" dirty="0" smtClean="0"/>
              <a:t>		------------</a:t>
            </a:r>
          </a:p>
          <a:p>
            <a:r>
              <a:rPr lang="en-CA" sz="1500" dirty="0" smtClean="0"/>
              <a:t>		------------</a:t>
            </a:r>
          </a:p>
          <a:p>
            <a:endParaRPr lang="en-CA" sz="1500" dirty="0" smtClean="0"/>
          </a:p>
          <a:p>
            <a:endParaRPr lang="en-CA" sz="1500" dirty="0" smtClean="0"/>
          </a:p>
          <a:p>
            <a:endParaRPr lang="en-CA" sz="1500" dirty="0" smtClean="0"/>
          </a:p>
          <a:p>
            <a:endParaRPr lang="en-CA" sz="1500" dirty="0" smtClean="0"/>
          </a:p>
          <a:p>
            <a:endParaRPr lang="en-CA" sz="1500" dirty="0" smtClean="0"/>
          </a:p>
          <a:p>
            <a:endParaRPr lang="en-CA" sz="1500" dirty="0" smtClean="0"/>
          </a:p>
          <a:p>
            <a:r>
              <a:rPr lang="en-CA" sz="1500" dirty="0" smtClean="0"/>
              <a:t>Can I have a motion to approve the Treasurer’s Report?</a:t>
            </a:r>
          </a:p>
          <a:p>
            <a:endParaRPr lang="en-CA" sz="1500" dirty="0" smtClean="0"/>
          </a:p>
          <a:p>
            <a:r>
              <a:rPr lang="en-CA" sz="1500" dirty="0" err="1" smtClean="0"/>
              <a:t>Seconder</a:t>
            </a:r>
            <a:r>
              <a:rPr lang="en-CA" sz="1500" dirty="0" smtClean="0"/>
              <a:t>?  </a:t>
            </a:r>
          </a:p>
          <a:p>
            <a:endParaRPr lang="en-CA" sz="1500" dirty="0" smtClean="0"/>
          </a:p>
          <a:p>
            <a:r>
              <a:rPr lang="en-CA" sz="1500" dirty="0" smtClean="0"/>
              <a:t>Motion carried.</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2925" y="4518203"/>
            <a:ext cx="5688631" cy="4640530"/>
          </a:xfrm>
        </p:spPr>
        <p:txBody>
          <a:bodyPr/>
          <a:lstStyle/>
          <a:p>
            <a:r>
              <a:rPr lang="en-US" sz="1100" dirty="0" smtClean="0">
                <a:solidFill>
                  <a:schemeClr val="accent6">
                    <a:lumMod val="75000"/>
                  </a:schemeClr>
                </a:solidFill>
              </a:rPr>
              <a:t>(Harry returns to the podium)</a:t>
            </a:r>
          </a:p>
          <a:p>
            <a:endParaRPr lang="en-US" sz="1100" dirty="0" smtClean="0"/>
          </a:p>
          <a:p>
            <a:r>
              <a:rPr lang="en-US" sz="1100" dirty="0" smtClean="0"/>
              <a:t>As Chair, I get to share the great work of our volunteer team.  But, we really are a team and we have a lot of fun.  We certainly learn new things, make new friends and get great satisfaction from accomplishing our work</a:t>
            </a:r>
            <a:r>
              <a:rPr lang="en-US" sz="1100" b="1" dirty="0" smtClean="0"/>
              <a:t>.  If you are interested in joining us a volunteer,  we would love to have you.</a:t>
            </a:r>
            <a:r>
              <a:rPr lang="en-US" sz="1100" dirty="0" smtClean="0"/>
              <a:t>  That’s my pitch.  Now on with the news!</a:t>
            </a:r>
          </a:p>
          <a:p>
            <a:endParaRPr lang="en-US" sz="1100" dirty="0" smtClean="0"/>
          </a:p>
          <a:p>
            <a:r>
              <a:rPr lang="en-US" sz="1100" dirty="0" smtClean="0"/>
              <a:t>Last year, we shared 4,000 free copies of the second edition printing of </a:t>
            </a:r>
            <a:r>
              <a:rPr lang="en-US" sz="1100" u="sng" dirty="0" smtClean="0"/>
              <a:t>A Walking Guide to the Old St. Margaret’s Bay Road.</a:t>
            </a:r>
            <a:r>
              <a:rPr lang="en-US" sz="1100" dirty="0" smtClean="0"/>
              <a:t> We hosted 4 book launches at local libraries and community </a:t>
            </a:r>
            <a:r>
              <a:rPr lang="en-US" sz="1100" dirty="0" err="1" smtClean="0"/>
              <a:t>centres</a:t>
            </a:r>
            <a:r>
              <a:rPr lang="en-US" sz="1100" dirty="0" smtClean="0"/>
              <a:t>.  Met hundreds of people who were interested in exploring the landscape and history of this area.  We gave copies to schools, Girl Guides, Scouts and other community organizations. Many thanks to the volunteers who helped complete the second edition project. </a:t>
            </a:r>
          </a:p>
          <a:p>
            <a:r>
              <a:rPr lang="en-US" sz="1100" dirty="0" smtClean="0"/>
              <a:t>				 </a:t>
            </a:r>
            <a:r>
              <a:rPr lang="en-US" sz="1100" dirty="0" smtClean="0">
                <a:solidFill>
                  <a:schemeClr val="accent6">
                    <a:lumMod val="75000"/>
                  </a:schemeClr>
                </a:solidFill>
              </a:rPr>
              <a:t>(Hold Up a Copy)</a:t>
            </a:r>
          </a:p>
          <a:p>
            <a:r>
              <a:rPr lang="en-US" sz="1100" dirty="0" smtClean="0"/>
              <a:t>The public also donated to the Trust at these events once they realized the quality of this book, which were you to buy it at Chapter’s would cost you $30 bucks  - easily.  Let’s just say overall the project was a big hit.  </a:t>
            </a:r>
          </a:p>
          <a:p>
            <a:endParaRPr lang="en-US" sz="1100" dirty="0" smtClean="0"/>
          </a:p>
          <a:p>
            <a:r>
              <a:rPr lang="en-US" sz="1100" dirty="0" smtClean="0"/>
              <a:t>Other hits included, the 11</a:t>
            </a:r>
            <a:r>
              <a:rPr lang="en-US" sz="1100" baseline="30000" dirty="0" smtClean="0"/>
              <a:t>th</a:t>
            </a:r>
            <a:r>
              <a:rPr lang="en-US" sz="1100" dirty="0" smtClean="0"/>
              <a:t> Annual </a:t>
            </a:r>
            <a:r>
              <a:rPr lang="en-US" sz="1100" b="1" dirty="0" smtClean="0"/>
              <a:t>May Fair in the Park </a:t>
            </a:r>
            <a:r>
              <a:rPr lang="en-US" sz="1100" dirty="0" smtClean="0"/>
              <a:t>at Jerry Lawrence. For the first time at this event, we had so many hungry people we actually used all the hot dogs!  Learn to Fish was a popular new addition to the event using the dock and the lake to teach families. More than 150 came out, which was a lot of fun. </a:t>
            </a:r>
          </a:p>
          <a:p>
            <a:endParaRPr lang="en-US" dirty="0" smtClean="0"/>
          </a:p>
          <a:p>
            <a:r>
              <a:rPr lang="en-US" sz="1100" dirty="0" smtClean="0"/>
              <a:t>With help from local birder, Hans Toom we also hosted the annual </a:t>
            </a:r>
            <a:r>
              <a:rPr lang="en-US" sz="1100" b="1" dirty="0" smtClean="0"/>
              <a:t>Warbler Walk </a:t>
            </a:r>
            <a:r>
              <a:rPr lang="en-US" sz="1100" dirty="0" smtClean="0"/>
              <a:t>event at Jerry Lawrence, which happens to be a key nesting site for warblers in Nova Scotia.</a:t>
            </a:r>
          </a:p>
          <a:p>
            <a:endParaRPr lang="en-US" dirty="0" smtClean="0"/>
          </a:p>
          <a:p>
            <a:r>
              <a:rPr lang="en-US" sz="1100" dirty="0" smtClean="0"/>
              <a:t>For the first time last September, we partnered with Halifax Meet-Up Group and Trust member Krista Whitehouse for a great Fall Hike to the cemeteries described in the Walking Guide. </a:t>
            </a:r>
            <a:endParaRPr lang="en-US" sz="1100"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5</a:t>
            </a:fld>
            <a:endParaRPr lang="en-US"/>
          </a:p>
        </p:txBody>
      </p:sp>
    </p:spTree>
    <p:extLst>
      <p:ext uri="{BB962C8B-B14F-4D97-AF65-F5344CB8AC3E}">
        <p14:creationId xmlns="" xmlns:p14="http://schemas.microsoft.com/office/powerpoint/2010/main" val="306673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901" y="4478213"/>
            <a:ext cx="5832649" cy="4752528"/>
          </a:xfrm>
        </p:spPr>
        <p:txBody>
          <a:bodyPr/>
          <a:lstStyle/>
          <a:p>
            <a:endParaRPr lang="en-CA"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F72CD70-AE22-4EE9-9355-768AA9B06C15}" type="slidenum">
              <a:rPr lang="en-US" smtClean="0"/>
              <a:pPr/>
              <a:t>6</a:t>
            </a:fld>
            <a:endParaRPr lang="en-US" dirty="0"/>
          </a:p>
        </p:txBody>
      </p:sp>
      <p:sp>
        <p:nvSpPr>
          <p:cNvPr id="5" name="TextBox 4"/>
          <p:cNvSpPr txBox="1"/>
          <p:nvPr/>
        </p:nvSpPr>
        <p:spPr>
          <a:xfrm>
            <a:off x="1463005" y="4622229"/>
            <a:ext cx="4176464" cy="2970044"/>
          </a:xfrm>
          <a:prstGeom prst="rect">
            <a:avLst/>
          </a:prstGeom>
          <a:noFill/>
        </p:spPr>
        <p:txBody>
          <a:bodyPr wrap="square" rtlCol="0">
            <a:spAutoFit/>
          </a:bodyPr>
          <a:lstStyle/>
          <a:p>
            <a:r>
              <a:rPr lang="en-CA" sz="1100" dirty="0" smtClean="0"/>
              <a:t>In June, we proudly launched an exciting new </a:t>
            </a:r>
            <a:r>
              <a:rPr lang="en-CA" sz="1100" b="1" dirty="0" smtClean="0"/>
              <a:t>Grants Program </a:t>
            </a:r>
            <a:r>
              <a:rPr lang="en-CA" sz="1100" dirty="0" smtClean="0"/>
              <a:t>that awarded funding to boots-on-the-ground organizations ready to tackle projects that benefit the community.</a:t>
            </a:r>
          </a:p>
          <a:p>
            <a:endParaRPr lang="en-CA" sz="1100" dirty="0" smtClean="0"/>
          </a:p>
          <a:p>
            <a:r>
              <a:rPr lang="en-CA" sz="1100" dirty="0" smtClean="0"/>
              <a:t>Forty thousand dollars was awarded in 2017 for things like bridges, trail erosion repairs, and training new trail stewards. All improvement projects were right here in the St. Margaret’s Bay area.  Our thanks to Tom Musial and the members of the Five Bridges Lakes Wilderness Stewardship Coalition who helped us get the Grant Program off the ground and helped the Trust vet the applications.</a:t>
            </a:r>
          </a:p>
          <a:p>
            <a:endParaRPr lang="en-CA" sz="1100" dirty="0" smtClean="0"/>
          </a:p>
          <a:p>
            <a:r>
              <a:rPr lang="en-CA" sz="1100" dirty="0" smtClean="0"/>
              <a:t>This project is made possible with the use of funds raised by FBWHT as a partner in the Bay Treasure Chest.</a:t>
            </a:r>
          </a:p>
          <a:p>
            <a:endParaRPr lang="en-CA" sz="1100" dirty="0" smtClean="0"/>
          </a:p>
          <a:p>
            <a:r>
              <a:rPr lang="en-CA" sz="1100" dirty="0" smtClean="0"/>
              <a:t>The tradition continues and we are proudly accepting applications for the 2018 Grants Program and encourage you to see our website and online application for more details.</a:t>
            </a:r>
          </a:p>
        </p:txBody>
      </p:sp>
    </p:spTree>
    <p:extLst>
      <p:ext uri="{BB962C8B-B14F-4D97-AF65-F5344CB8AC3E}">
        <p14:creationId xmlns="" xmlns:p14="http://schemas.microsoft.com/office/powerpoint/2010/main" val="234311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Bay Treasure Chest…..Continues to be a wonderful partnership for the Trust. </a:t>
            </a:r>
          </a:p>
          <a:p>
            <a:endParaRPr lang="en-CA" dirty="0" smtClean="0"/>
          </a:p>
          <a:p>
            <a:r>
              <a:rPr lang="en-CA" dirty="0" smtClean="0"/>
              <a:t>Funding from this program has allowed us to achieve things that would have otherwise remained on our wish list.</a:t>
            </a:r>
          </a:p>
          <a:p>
            <a:endParaRPr lang="en-CA" dirty="0" smtClean="0"/>
          </a:p>
          <a:p>
            <a:r>
              <a:rPr lang="en-CA" dirty="0" smtClean="0"/>
              <a:t>Almost everything we do is made possible with this funding:</a:t>
            </a:r>
          </a:p>
          <a:p>
            <a:r>
              <a:rPr lang="en-CA" dirty="0" smtClean="0"/>
              <a:t>	- Hiring Communications and Book Keeping support</a:t>
            </a:r>
          </a:p>
          <a:p>
            <a:r>
              <a:rPr lang="en-CA" dirty="0" smtClean="0"/>
              <a:t>	- Completing the Nine Mile River Bridge Project</a:t>
            </a:r>
          </a:p>
          <a:p>
            <a:r>
              <a:rPr lang="en-CA" dirty="0" smtClean="0"/>
              <a:t>	- Publishing the Walking Guides</a:t>
            </a:r>
          </a:p>
          <a:p>
            <a:r>
              <a:rPr lang="en-CA" dirty="0" smtClean="0"/>
              <a:t>	- Improved signage at the boundaries of the wilderness area</a:t>
            </a:r>
          </a:p>
          <a:p>
            <a:endParaRPr lang="en-CA" dirty="0" smtClean="0"/>
          </a:p>
          <a:p>
            <a:r>
              <a:rPr lang="en-CA" dirty="0" smtClean="0"/>
              <a:t>are a few great examples of how the Trust uses this funding.  </a:t>
            </a:r>
          </a:p>
          <a:p>
            <a:r>
              <a:rPr lang="en-CA" dirty="0" smtClean="0"/>
              <a:t>	</a:t>
            </a:r>
          </a:p>
          <a:p>
            <a:r>
              <a:rPr lang="en-CA" dirty="0" smtClean="0"/>
              <a:t>	</a:t>
            </a:r>
          </a:p>
          <a:p>
            <a:r>
              <a:rPr lang="en-CA" dirty="0" smtClean="0"/>
              <a:t>We look forward to another successful year as part of the Bay Treasure Chest.</a:t>
            </a:r>
          </a:p>
          <a:p>
            <a:endParaRPr lang="en-CA" dirty="0" smtClean="0"/>
          </a:p>
          <a:p>
            <a:r>
              <a:rPr lang="en-CA" dirty="0" smtClean="0"/>
              <a:t>Long-time member and Board Advisor Beth McGee </a:t>
            </a:r>
            <a:r>
              <a:rPr lang="en-CA" dirty="0" smtClean="0">
                <a:solidFill>
                  <a:schemeClr val="accent6">
                    <a:lumMod val="75000"/>
                  </a:schemeClr>
                </a:solidFill>
              </a:rPr>
              <a:t>(Wave to Beth) </a:t>
            </a:r>
            <a:r>
              <a:rPr lang="en-CA" dirty="0" smtClean="0"/>
              <a:t>is acting as our volunteer Count Supervisor and if ever you have a Wednesday afternoon free and would like to join as a volunteer at the Count, please let Beth know. We are often looking for more help on those busy, but fun days.</a:t>
            </a:r>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093788"/>
            <a:ext cx="4225925" cy="3168650"/>
          </a:xfrm>
        </p:spPr>
      </p:sp>
      <p:sp>
        <p:nvSpPr>
          <p:cNvPr id="3" name="Notes Placeholder 2"/>
          <p:cNvSpPr>
            <a:spLocks noGrp="1"/>
          </p:cNvSpPr>
          <p:nvPr>
            <p:ph type="body" idx="1"/>
          </p:nvPr>
        </p:nvSpPr>
        <p:spPr>
          <a:xfrm>
            <a:off x="454893" y="4406205"/>
            <a:ext cx="6048672" cy="4608511"/>
          </a:xfrm>
        </p:spPr>
        <p:txBody>
          <a:bodyPr>
            <a:normAutofit fontScale="25000" lnSpcReduction="20000"/>
          </a:bodyPr>
          <a:lstStyle/>
          <a:p>
            <a:endParaRPr lang="en-CA" sz="4800" dirty="0" smtClean="0"/>
          </a:p>
          <a:p>
            <a:r>
              <a:rPr lang="en-CA" sz="4800" dirty="0" smtClean="0"/>
              <a:t>The Nine Mile River Bridge is installed and we’ll be celebrating on </a:t>
            </a:r>
            <a:r>
              <a:rPr lang="en-CA" sz="4800" b="1" dirty="0" smtClean="0"/>
              <a:t>Saturday, June 23 </a:t>
            </a:r>
            <a:r>
              <a:rPr lang="en-CA" sz="4800" dirty="0" smtClean="0"/>
              <a:t>and you are all invited to join us. The Safety-Minded ATV Association will provide rides out to the site which is a 9km route from Goodwood. Mark your calendars and watch for more details closer to the date. </a:t>
            </a:r>
          </a:p>
          <a:p>
            <a:endParaRPr lang="en-CA" sz="4800" dirty="0" smtClean="0"/>
          </a:p>
          <a:p>
            <a:r>
              <a:rPr lang="en-CA" sz="4800" dirty="0" smtClean="0"/>
              <a:t>This project was 5 years in the making.  The new steel structure is 66 feet long and replaces a wooden one installed in the 1980’s.  It will provide safe trail access for years to come.</a:t>
            </a:r>
          </a:p>
          <a:p>
            <a:endParaRPr lang="en-CA" sz="4800" dirty="0" smtClean="0"/>
          </a:p>
          <a:p>
            <a:r>
              <a:rPr lang="en-CA" sz="4800" dirty="0" smtClean="0"/>
              <a:t>Volunteer  hours on this project are in the thousands when you factor in the fundraising, seeking partnerships, design, planning, delivery, assembling on site and finally installation. </a:t>
            </a:r>
          </a:p>
          <a:p>
            <a:endParaRPr lang="en-CA" sz="4800" dirty="0" smtClean="0"/>
          </a:p>
          <a:p>
            <a:r>
              <a:rPr lang="en-CA" sz="4800" dirty="0" smtClean="0"/>
              <a:t>Our thanks to Trust Board Member and President of the Safety-Minded ATV Association </a:t>
            </a:r>
            <a:r>
              <a:rPr lang="en-CA" sz="4800" b="1" dirty="0" smtClean="0"/>
              <a:t>Mike Marriott </a:t>
            </a:r>
            <a:r>
              <a:rPr lang="en-CA" sz="4800" dirty="0" smtClean="0"/>
              <a:t>who</a:t>
            </a:r>
            <a:r>
              <a:rPr lang="en-CA" sz="4800" b="1" dirty="0" smtClean="0"/>
              <a:t> </a:t>
            </a:r>
            <a:r>
              <a:rPr lang="en-CA" sz="4800" dirty="0" smtClean="0"/>
              <a:t>led the project and will be a big part of planning the celebration event.   </a:t>
            </a:r>
          </a:p>
          <a:p>
            <a:endParaRPr lang="en-CA" sz="4800" dirty="0" smtClean="0"/>
          </a:p>
          <a:p>
            <a:r>
              <a:rPr lang="en-CA" sz="4800" dirty="0" smtClean="0"/>
              <a:t>Project funding was provided by:</a:t>
            </a:r>
          </a:p>
          <a:p>
            <a:endParaRPr lang="en-CA" sz="4800" dirty="0" smtClean="0"/>
          </a:p>
          <a:p>
            <a:r>
              <a:rPr lang="en-CA" sz="4400" dirty="0" smtClean="0"/>
              <a:t>Provincial Connect2 Grant,   Off Highway Vehicle Infrastructure Fund,   the Bay Treasure Chest, </a:t>
            </a:r>
          </a:p>
          <a:p>
            <a:endParaRPr lang="en-CA" sz="4400" dirty="0" smtClean="0"/>
          </a:p>
          <a:p>
            <a:r>
              <a:rPr lang="en-CA" sz="4400" dirty="0" smtClean="0"/>
              <a:t>HRM Councillor Matt Whitman, Prospect Road Recreation Association, ATV Association of NS, </a:t>
            </a:r>
          </a:p>
          <a:p>
            <a:endParaRPr lang="en-CA" sz="4400" dirty="0" smtClean="0"/>
          </a:p>
          <a:p>
            <a:r>
              <a:rPr lang="en-CA" sz="4400" dirty="0" smtClean="0"/>
              <a:t>National Trails Coalition and Health Promotion and Protection. </a:t>
            </a:r>
          </a:p>
          <a:p>
            <a:endParaRPr lang="en-CA" sz="5600" dirty="0" smtClean="0"/>
          </a:p>
          <a:p>
            <a:r>
              <a:rPr lang="en-CA" sz="4800" dirty="0" smtClean="0"/>
              <a:t>Without everyone’s contribution of time and effort, this trail improvement would not have been accomplished.</a:t>
            </a:r>
          </a:p>
          <a:p>
            <a:endParaRPr lang="en-CA" sz="2500" dirty="0" smtClean="0"/>
          </a:p>
          <a:p>
            <a:endParaRPr lang="en-CA" sz="2500" dirty="0" smtClean="0"/>
          </a:p>
          <a:p>
            <a:r>
              <a:rPr lang="en-CA" sz="2500" dirty="0" smtClean="0"/>
              <a:t>---------------------</a:t>
            </a:r>
          </a:p>
          <a:p>
            <a:endParaRPr lang="en-CA" sz="2500" dirty="0" smtClean="0"/>
          </a:p>
          <a:p>
            <a:r>
              <a:rPr lang="en-CA" sz="4800" dirty="0" smtClean="0"/>
              <a:t>That concludes the Report from the Chair.  Can I have a motion to approve the report?           </a:t>
            </a:r>
            <a:r>
              <a:rPr lang="en-CA" sz="4800" dirty="0" err="1" smtClean="0"/>
              <a:t>Seconder</a:t>
            </a:r>
            <a:r>
              <a:rPr lang="en-CA" sz="4800" dirty="0" smtClean="0"/>
              <a:t>?  Motion Carried.</a:t>
            </a:r>
          </a:p>
          <a:p>
            <a:endParaRPr lang="en-CA" sz="5600" dirty="0" smtClean="0"/>
          </a:p>
          <a:p>
            <a:endParaRPr lang="en-CA" sz="2500" dirty="0" smtClean="0"/>
          </a:p>
          <a:p>
            <a:endParaRPr lang="en-CA" sz="2500" dirty="0" smtClean="0"/>
          </a:p>
          <a:p>
            <a:endParaRPr lang="en-CA" sz="2500" dirty="0" smtClean="0"/>
          </a:p>
          <a:p>
            <a:endParaRPr lang="en-CA" sz="2500" dirty="0" smtClean="0"/>
          </a:p>
          <a:p>
            <a:endParaRPr lang="en-CA" sz="2500" dirty="0" smtClean="0"/>
          </a:p>
          <a:p>
            <a:endParaRPr lang="en-CA" sz="2500" dirty="0" smtClean="0"/>
          </a:p>
          <a:p>
            <a:endParaRPr lang="en-CA" sz="2500" dirty="0" smtClean="0"/>
          </a:p>
          <a:p>
            <a:endParaRPr lang="en-CA" sz="2500" dirty="0" smtClean="0"/>
          </a:p>
          <a:p>
            <a:endParaRPr lang="en-CA" sz="2500" dirty="0" smtClean="0"/>
          </a:p>
          <a:p>
            <a:endParaRPr lang="en-CA" sz="2500" dirty="0" smtClean="0"/>
          </a:p>
          <a:p>
            <a:endParaRPr lang="en-CA" sz="2500" dirty="0" smtClean="0"/>
          </a:p>
          <a:p>
            <a:endParaRPr lang="en-CA" dirty="0" smtClean="0"/>
          </a:p>
          <a:p>
            <a:r>
              <a:rPr lang="en-CA" dirty="0" smtClean="0"/>
              <a:t> </a:t>
            </a:r>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652463"/>
            <a:ext cx="5183187" cy="3887787"/>
          </a:xfrm>
        </p:spPr>
      </p:sp>
      <p:sp>
        <p:nvSpPr>
          <p:cNvPr id="3" name="Notes Placeholder 2"/>
          <p:cNvSpPr>
            <a:spLocks noGrp="1"/>
          </p:cNvSpPr>
          <p:nvPr>
            <p:ph type="body" idx="1"/>
          </p:nvPr>
        </p:nvSpPr>
        <p:spPr/>
        <p:txBody>
          <a:bodyPr>
            <a:normAutofit/>
          </a:bodyPr>
          <a:lstStyle/>
          <a:p>
            <a:endParaRPr lang="en-US" dirty="0" smtClean="0"/>
          </a:p>
          <a:p>
            <a:r>
              <a:rPr lang="en-US" dirty="0" smtClean="0"/>
              <a:t>Next is the Report from the Nominating Committee, which Mike Marriott will deliver.</a:t>
            </a:r>
          </a:p>
          <a:p>
            <a:endParaRPr lang="en-US" dirty="0" smtClean="0"/>
          </a:p>
          <a:p>
            <a:r>
              <a:rPr lang="en-US" i="1" dirty="0" smtClean="0">
                <a:solidFill>
                  <a:schemeClr val="accent6">
                    <a:lumMod val="75000"/>
                  </a:schemeClr>
                </a:solidFill>
              </a:rPr>
              <a:t>(Harry steps aside and Mike takes the podium)</a:t>
            </a:r>
          </a:p>
          <a:p>
            <a:endParaRPr lang="en-US" dirty="0" smtClean="0"/>
          </a:p>
          <a:p>
            <a:r>
              <a:rPr lang="en-US" dirty="0" smtClean="0"/>
              <a:t>Volunteers are the body and soul of this organization.  </a:t>
            </a:r>
          </a:p>
          <a:p>
            <a:endParaRPr lang="en-US" dirty="0" smtClean="0"/>
          </a:p>
          <a:p>
            <a:r>
              <a:rPr lang="en-US" dirty="0" smtClean="0"/>
              <a:t>We are thankful to these people everyday for their contributions. </a:t>
            </a:r>
          </a:p>
          <a:p>
            <a:r>
              <a:rPr lang="en-US" dirty="0" smtClean="0"/>
              <a:t>The by-laws provide for Trustees to be elected for 3 years.  </a:t>
            </a:r>
          </a:p>
          <a:p>
            <a:endParaRPr lang="en-US" dirty="0" smtClean="0"/>
          </a:p>
          <a:p>
            <a:r>
              <a:rPr lang="en-US" dirty="0" smtClean="0"/>
              <a:t>The following terms remain to be served.  </a:t>
            </a:r>
          </a:p>
          <a:p>
            <a:endParaRPr lang="en-US" dirty="0" smtClean="0"/>
          </a:p>
          <a:p>
            <a:r>
              <a:rPr lang="en-US" dirty="0" smtClean="0"/>
              <a:t>2 Years Remaining:  Bridget Adams</a:t>
            </a:r>
          </a:p>
          <a:p>
            <a:endParaRPr lang="en-US" dirty="0" smtClean="0"/>
          </a:p>
          <a:p>
            <a:pPr>
              <a:buNone/>
            </a:pPr>
            <a:r>
              <a:rPr lang="en-US" dirty="0" smtClean="0"/>
              <a:t>1 Year Remaining:  Peter Lund </a:t>
            </a:r>
            <a:r>
              <a:rPr lang="en-CA" dirty="0" smtClean="0"/>
              <a:t>    </a:t>
            </a:r>
            <a:r>
              <a:rPr lang="en-US" dirty="0" smtClean="0"/>
              <a:t>John Bignell</a:t>
            </a:r>
            <a:r>
              <a:rPr lang="en-CA" dirty="0" smtClean="0"/>
              <a:t>   and    Myself </a:t>
            </a:r>
            <a:r>
              <a:rPr lang="en-CA" dirty="0" smtClean="0">
                <a:solidFill>
                  <a:schemeClr val="accent6">
                    <a:lumMod val="75000"/>
                  </a:schemeClr>
                </a:solidFill>
              </a:rPr>
              <a:t>(Mike)</a:t>
            </a:r>
          </a:p>
          <a:p>
            <a:pPr>
              <a:buNone/>
            </a:pPr>
            <a:endParaRPr lang="en-CA" dirty="0" smtClean="0"/>
          </a:p>
          <a:p>
            <a:pPr>
              <a:buNone/>
            </a:pPr>
            <a:r>
              <a:rPr lang="en-CA" dirty="0" smtClean="0"/>
              <a:t>Harry Ward</a:t>
            </a:r>
          </a:p>
          <a:p>
            <a:endParaRPr lang="en-CA" dirty="0" smtClean="0"/>
          </a:p>
          <a:p>
            <a:endParaRPr lang="en-US" dirty="0" smtClean="0"/>
          </a:p>
          <a:p>
            <a:endParaRPr lang="en-US" dirty="0" smtClean="0"/>
          </a:p>
          <a:p>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9949D02-8B8E-448F-8C60-5C4BF8568E5C}" type="datetimeFigureOut">
              <a:rPr lang="en-CA" smtClean="0"/>
              <a:pPr/>
              <a:t>2018-03-16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 xmlns:p14="http://schemas.microsoft.com/office/powerpoint/2010/main" val="159847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9949D02-8B8E-448F-8C60-5C4BF8568E5C}" type="datetimeFigureOut">
              <a:rPr lang="en-CA" smtClean="0"/>
              <a:pPr/>
              <a:t>2018-03-16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 xmlns:p14="http://schemas.microsoft.com/office/powerpoint/2010/main" val="247553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9949D02-8B8E-448F-8C60-5C4BF8568E5C}" type="datetimeFigureOut">
              <a:rPr lang="en-CA" smtClean="0"/>
              <a:pPr/>
              <a:t>2018-03-16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 xmlns:p14="http://schemas.microsoft.com/office/powerpoint/2010/main" val="379169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9949D02-8B8E-448F-8C60-5C4BF8568E5C}" type="datetimeFigureOut">
              <a:rPr lang="en-CA" smtClean="0"/>
              <a:pPr/>
              <a:t>2018-03-16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 xmlns:p14="http://schemas.microsoft.com/office/powerpoint/2010/main" val="342292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49D02-8B8E-448F-8C60-5C4BF8568E5C}" type="datetimeFigureOut">
              <a:rPr lang="en-CA" smtClean="0"/>
              <a:pPr/>
              <a:t>2018-03-16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 xmlns:p14="http://schemas.microsoft.com/office/powerpoint/2010/main" val="231221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9949D02-8B8E-448F-8C60-5C4BF8568E5C}" type="datetimeFigureOut">
              <a:rPr lang="en-CA" smtClean="0"/>
              <a:pPr/>
              <a:t>2018-03-16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 xmlns:p14="http://schemas.microsoft.com/office/powerpoint/2010/main" val="372517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9949D02-8B8E-448F-8C60-5C4BF8568E5C}" type="datetimeFigureOut">
              <a:rPr lang="en-CA" smtClean="0"/>
              <a:pPr/>
              <a:t>2018-03-16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 xmlns:p14="http://schemas.microsoft.com/office/powerpoint/2010/main" val="245269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9949D02-8B8E-448F-8C60-5C4BF8568E5C}" type="datetimeFigureOut">
              <a:rPr lang="en-CA" smtClean="0"/>
              <a:pPr/>
              <a:t>2018-03-16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 xmlns:p14="http://schemas.microsoft.com/office/powerpoint/2010/main" val="116226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49D02-8B8E-448F-8C60-5C4BF8568E5C}" type="datetimeFigureOut">
              <a:rPr lang="en-CA" smtClean="0"/>
              <a:pPr/>
              <a:t>2018-03-16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 xmlns:p14="http://schemas.microsoft.com/office/powerpoint/2010/main" val="322306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49D02-8B8E-448F-8C60-5C4BF8568E5C}" type="datetimeFigureOut">
              <a:rPr lang="en-CA" smtClean="0"/>
              <a:pPr/>
              <a:t>2018-03-16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 xmlns:p14="http://schemas.microsoft.com/office/powerpoint/2010/main" val="400776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49D02-8B8E-448F-8C60-5C4BF8568E5C}" type="datetimeFigureOut">
              <a:rPr lang="en-CA" smtClean="0"/>
              <a:pPr/>
              <a:t>2018-03-16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 xmlns:p14="http://schemas.microsoft.com/office/powerpoint/2010/main" val="191246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49D02-8B8E-448F-8C60-5C4BF8568E5C}" type="datetimeFigureOut">
              <a:rPr lang="en-CA" smtClean="0"/>
              <a:pPr/>
              <a:t>2018-03-16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BD754-D169-46AD-BC16-79C86E62CB92}" type="slidenum">
              <a:rPr lang="en-CA" smtClean="0"/>
              <a:pPr/>
              <a:t>‹#›</a:t>
            </a:fld>
            <a:endParaRPr lang="en-CA"/>
          </a:p>
        </p:txBody>
      </p:sp>
    </p:spTree>
    <p:extLst>
      <p:ext uri="{BB962C8B-B14F-4D97-AF65-F5344CB8AC3E}">
        <p14:creationId xmlns="" xmlns:p14="http://schemas.microsoft.com/office/powerpoint/2010/main" val="163067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420888"/>
            <a:ext cx="9036496" cy="1254001"/>
          </a:xfrm>
        </p:spPr>
        <p:txBody>
          <a:bodyPr>
            <a:normAutofit fontScale="90000"/>
          </a:bodyPr>
          <a:lstStyle/>
          <a:p>
            <a:r>
              <a:rPr lang="en-CA" sz="4200" dirty="0" smtClean="0">
                <a:solidFill>
                  <a:srgbClr val="006600"/>
                </a:solidFill>
                <a:latin typeface="Harvest" pitchFamily="2" charset="0"/>
              </a:rPr>
              <a:t/>
            </a:r>
            <a:br>
              <a:rPr lang="en-CA" sz="4200" dirty="0" smtClean="0">
                <a:solidFill>
                  <a:srgbClr val="006600"/>
                </a:solidFill>
                <a:latin typeface="Harvest" pitchFamily="2" charset="0"/>
              </a:rPr>
            </a:br>
            <a:r>
              <a:rPr lang="en-CA" b="1" dirty="0" smtClean="0">
                <a:solidFill>
                  <a:srgbClr val="006600"/>
                </a:solidFill>
                <a:latin typeface="Harvest" pitchFamily="2" charset="0"/>
              </a:rPr>
              <a:t>Annual General Meeting</a:t>
            </a:r>
            <a:endParaRPr lang="en-CA" b="1" dirty="0">
              <a:solidFill>
                <a:srgbClr val="006600"/>
              </a:solidFill>
              <a:latin typeface="Harvest" pitchFamily="2" charset="0"/>
            </a:endParaRPr>
          </a:p>
        </p:txBody>
      </p:sp>
      <p:sp>
        <p:nvSpPr>
          <p:cNvPr id="3" name="Subtitle 2"/>
          <p:cNvSpPr>
            <a:spLocks noGrp="1"/>
          </p:cNvSpPr>
          <p:nvPr>
            <p:ph type="subTitle" idx="1"/>
          </p:nvPr>
        </p:nvSpPr>
        <p:spPr>
          <a:xfrm>
            <a:off x="1403648" y="3933056"/>
            <a:ext cx="6400800" cy="2328664"/>
          </a:xfrm>
        </p:spPr>
        <p:txBody>
          <a:bodyPr/>
          <a:lstStyle/>
          <a:p>
            <a:endParaRPr lang="en-CA" dirty="0" smtClean="0">
              <a:solidFill>
                <a:schemeClr val="tx1"/>
              </a:solidFill>
              <a:latin typeface="Arial" panose="020B0604020202020204" pitchFamily="34" charset="0"/>
              <a:cs typeface="Arial" panose="020B0604020202020204" pitchFamily="34" charset="0"/>
            </a:endParaRPr>
          </a:p>
          <a:p>
            <a:r>
              <a:rPr lang="en-CA" dirty="0" smtClean="0">
                <a:solidFill>
                  <a:schemeClr val="tx1"/>
                </a:solidFill>
                <a:latin typeface="Arial" panose="020B0604020202020204" pitchFamily="34" charset="0"/>
                <a:cs typeface="Arial" panose="020B0604020202020204" pitchFamily="34" charset="0"/>
              </a:rPr>
              <a:t>March 18, 2018</a:t>
            </a:r>
          </a:p>
          <a:p>
            <a:r>
              <a:rPr lang="en-CA" dirty="0" smtClean="0">
                <a:solidFill>
                  <a:schemeClr val="tx1"/>
                </a:solidFill>
                <a:latin typeface="Arial" panose="020B0604020202020204" pitchFamily="34" charset="0"/>
                <a:cs typeface="Arial" panose="020B0604020202020204" pitchFamily="34" charset="0"/>
              </a:rPr>
              <a:t>Estabrooks Community Hall</a:t>
            </a:r>
          </a:p>
        </p:txBody>
      </p:sp>
      <p:pic>
        <p:nvPicPr>
          <p:cNvPr id="1026" name="Picture 2" descr="head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88"/>
            <a:ext cx="9144000" cy="1555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38102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smtClean="0">
                <a:solidFill>
                  <a:srgbClr val="006600"/>
                </a:solidFill>
              </a:rPr>
              <a:t>New Board Nominees</a:t>
            </a:r>
            <a:endParaRPr lang="en-CA" sz="4000" b="1" dirty="0">
              <a:solidFill>
                <a:srgbClr val="006600"/>
              </a:solidFill>
            </a:endParaRPr>
          </a:p>
        </p:txBody>
      </p:sp>
      <p:sp>
        <p:nvSpPr>
          <p:cNvPr id="3" name="Content Placeholder 2"/>
          <p:cNvSpPr>
            <a:spLocks noGrp="1"/>
          </p:cNvSpPr>
          <p:nvPr>
            <p:ph sz="half" idx="1"/>
          </p:nvPr>
        </p:nvSpPr>
        <p:spPr>
          <a:xfrm>
            <a:off x="457201" y="1600201"/>
            <a:ext cx="3178696" cy="1900808"/>
          </a:xfrm>
        </p:spPr>
        <p:txBody>
          <a:bodyPr>
            <a:normAutofit/>
          </a:bodyPr>
          <a:lstStyle/>
          <a:p>
            <a:pPr marL="0" indent="0" algn="ctr">
              <a:buNone/>
            </a:pPr>
            <a:endParaRPr lang="en-CA" sz="8000" b="1" i="1" u="sng" dirty="0">
              <a:latin typeface="Arial" panose="020B0604020202020204" pitchFamily="34" charset="0"/>
              <a:cs typeface="Arial" panose="020B0604020202020204" pitchFamily="34" charset="0"/>
            </a:endParaRPr>
          </a:p>
          <a:p>
            <a:pPr marL="0" indent="0" algn="ctr">
              <a:buNone/>
            </a:pPr>
            <a:endParaRPr lang="en-CA" sz="8000" b="1" i="1" u="sng" dirty="0">
              <a:latin typeface="Arial" panose="020B0604020202020204" pitchFamily="34" charset="0"/>
              <a:cs typeface="Arial" panose="020B0604020202020204" pitchFamily="34" charset="0"/>
            </a:endParaRPr>
          </a:p>
          <a:p>
            <a:pPr marL="0" indent="0" algn="ctr">
              <a:buNone/>
            </a:pPr>
            <a:endParaRPr lang="en-CA" sz="8800" dirty="0">
              <a:latin typeface="Arial" panose="020B0604020202020204" pitchFamily="34" charset="0"/>
              <a:cs typeface="Arial" panose="020B0604020202020204" pitchFamily="34" charset="0"/>
            </a:endParaRPr>
          </a:p>
          <a:p>
            <a:pPr algn="ctr"/>
            <a:endParaRPr lang="en-CA" dirty="0" smtClean="0"/>
          </a:p>
          <a:p>
            <a:pPr algn="ctr"/>
            <a:endParaRPr lang="en-CA" dirty="0"/>
          </a:p>
        </p:txBody>
      </p:sp>
      <p:sp>
        <p:nvSpPr>
          <p:cNvPr id="9" name="Content Placeholder 8"/>
          <p:cNvSpPr>
            <a:spLocks noGrp="1"/>
          </p:cNvSpPr>
          <p:nvPr>
            <p:ph sz="half" idx="2"/>
          </p:nvPr>
        </p:nvSpPr>
        <p:spPr>
          <a:xfrm>
            <a:off x="3851920" y="2636912"/>
            <a:ext cx="4834880" cy="1584175"/>
          </a:xfrm>
        </p:spPr>
        <p:txBody>
          <a:bodyPr>
            <a:normAutofit/>
          </a:bodyPr>
          <a:lstStyle/>
          <a:p>
            <a:pPr marL="0" indent="0">
              <a:buNone/>
            </a:pPr>
            <a:r>
              <a:rPr lang="en-US" sz="3200" b="1" dirty="0" smtClean="0"/>
              <a:t>Imbert Allen</a:t>
            </a:r>
          </a:p>
          <a:p>
            <a:pPr marL="0" indent="0">
              <a:buNone/>
            </a:pPr>
            <a:r>
              <a:rPr lang="en-US" sz="3200" b="1" dirty="0" smtClean="0"/>
              <a:t>Wayne Rogers</a:t>
            </a:r>
          </a:p>
          <a:p>
            <a:pPr>
              <a:buNone/>
            </a:pPr>
            <a:endParaRPr lang="en-CA" dirty="0"/>
          </a:p>
        </p:txBody>
      </p:sp>
      <p:pic>
        <p:nvPicPr>
          <p:cNvPr id="10" name="Picture 9" descr="a466e422fac2f363eddfa0d4df211a73_summer-welcome-cli-art-photo-welcome-sign-clip-art_640-523.png"/>
          <p:cNvPicPr>
            <a:picLocks noChangeAspect="1"/>
          </p:cNvPicPr>
          <p:nvPr/>
        </p:nvPicPr>
        <p:blipFill>
          <a:blip r:embed="rId3" cstate="print"/>
          <a:stretch>
            <a:fillRect/>
          </a:stretch>
        </p:blipFill>
        <p:spPr>
          <a:xfrm>
            <a:off x="899592" y="1412776"/>
            <a:ext cx="2391144" cy="1954013"/>
          </a:xfrm>
          <a:prstGeom prst="rect">
            <a:avLst/>
          </a:prstGeom>
        </p:spPr>
      </p:pic>
    </p:spTree>
    <p:extLst>
      <p:ext uri="{BB962C8B-B14F-4D97-AF65-F5344CB8AC3E}">
        <p14:creationId xmlns="" xmlns:p14="http://schemas.microsoft.com/office/powerpoint/2010/main" val="2354571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600"/>
                </a:solidFill>
              </a:rPr>
              <a:t>Volunteer Appreciation</a:t>
            </a:r>
            <a:endParaRPr lang="en-CA" dirty="0"/>
          </a:p>
        </p:txBody>
      </p:sp>
      <p:pic>
        <p:nvPicPr>
          <p:cNvPr id="4" name="Content Placeholder 3" descr="thank you.jpg"/>
          <p:cNvPicPr>
            <a:picLocks noGrp="1" noChangeAspect="1"/>
          </p:cNvPicPr>
          <p:nvPr>
            <p:ph idx="1"/>
          </p:nvPr>
        </p:nvPicPr>
        <p:blipFill>
          <a:blip r:embed="rId3" cstate="print"/>
          <a:stretch>
            <a:fillRect/>
          </a:stretch>
        </p:blipFill>
        <p:spPr>
          <a:xfrm>
            <a:off x="2627784" y="1772816"/>
            <a:ext cx="3797200" cy="298673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29600" cy="1143000"/>
          </a:xfrm>
        </p:spPr>
        <p:txBody>
          <a:bodyPr>
            <a:normAutofit/>
          </a:bodyPr>
          <a:lstStyle/>
          <a:p>
            <a:r>
              <a:rPr lang="en-US" sz="4000" b="1" dirty="0" smtClean="0">
                <a:solidFill>
                  <a:srgbClr val="006600"/>
                </a:solidFill>
              </a:rPr>
              <a:t>News and Community Sharing</a:t>
            </a:r>
            <a:endParaRPr lang="en-US" sz="4000" b="1" dirty="0">
              <a:solidFill>
                <a:srgbClr val="006600"/>
              </a:solidFill>
            </a:endParaRPr>
          </a:p>
        </p:txBody>
      </p:sp>
      <p:sp>
        <p:nvSpPr>
          <p:cNvPr id="5" name="Content Placeholder 4"/>
          <p:cNvSpPr>
            <a:spLocks noGrp="1"/>
          </p:cNvSpPr>
          <p:nvPr>
            <p:ph sz="half" idx="1"/>
          </p:nvPr>
        </p:nvSpPr>
        <p:spPr>
          <a:xfrm>
            <a:off x="457200" y="1556793"/>
            <a:ext cx="5626968" cy="792087"/>
          </a:xfrm>
        </p:spPr>
        <p:txBody>
          <a:bodyPr>
            <a:normAutofit/>
          </a:bodyPr>
          <a:lstStyle/>
          <a:p>
            <a:pPr marL="0" indent="0">
              <a:buNone/>
            </a:pPr>
            <a:r>
              <a:rPr lang="en-US" sz="3600" dirty="0" smtClean="0"/>
              <a:t>Communications Update</a:t>
            </a:r>
          </a:p>
          <a:p>
            <a:pPr marL="0" indent="0"/>
            <a:endParaRPr lang="en-US" sz="3600" dirty="0" smtClean="0"/>
          </a:p>
        </p:txBody>
      </p:sp>
      <p:pic>
        <p:nvPicPr>
          <p:cNvPr id="8" name="Content Placeholder 7" descr="FacebookLogo230x76.png"/>
          <p:cNvPicPr>
            <a:picLocks noGrp="1" noChangeAspect="1"/>
          </p:cNvPicPr>
          <p:nvPr>
            <p:ph sz="half" idx="2"/>
          </p:nvPr>
        </p:nvPicPr>
        <p:blipFill>
          <a:blip r:embed="rId3" cstate="print"/>
          <a:stretch>
            <a:fillRect/>
          </a:stretch>
        </p:blipFill>
        <p:spPr>
          <a:xfrm>
            <a:off x="6516216" y="2060848"/>
            <a:ext cx="2056539" cy="679552"/>
          </a:xfrm>
        </p:spPr>
      </p:pic>
      <p:sp>
        <p:nvSpPr>
          <p:cNvPr id="9" name="Rectangle 8"/>
          <p:cNvSpPr/>
          <p:nvPr/>
        </p:nvSpPr>
        <p:spPr>
          <a:xfrm>
            <a:off x="1907704" y="3140968"/>
            <a:ext cx="5256584" cy="400110"/>
          </a:xfrm>
          <a:prstGeom prst="rect">
            <a:avLst/>
          </a:prstGeom>
        </p:spPr>
        <p:txBody>
          <a:bodyPr wrap="square">
            <a:spAutoFit/>
          </a:bodyPr>
          <a:lstStyle/>
          <a:p>
            <a:pPr algn="ctr"/>
            <a:r>
              <a:rPr lang="en-CA" dirty="0" smtClean="0"/>
              <a:t>            </a:t>
            </a:r>
            <a:r>
              <a:rPr lang="en-CA" sz="2000" dirty="0" smtClean="0"/>
              <a:t>www.fivebridgestrust.ca</a:t>
            </a:r>
            <a:endParaRPr lang="en-CA" sz="2000" dirty="0"/>
          </a:p>
        </p:txBody>
      </p:sp>
      <p:pic>
        <p:nvPicPr>
          <p:cNvPr id="1026" name="Picture 2"/>
          <p:cNvPicPr>
            <a:picLocks noChangeAspect="1" noChangeArrowheads="1"/>
          </p:cNvPicPr>
          <p:nvPr/>
        </p:nvPicPr>
        <p:blipFill>
          <a:blip r:embed="rId4" cstate="print"/>
          <a:srcRect/>
          <a:stretch>
            <a:fillRect/>
          </a:stretch>
        </p:blipFill>
        <p:spPr bwMode="auto">
          <a:xfrm>
            <a:off x="1979712" y="3789040"/>
            <a:ext cx="5219488" cy="2572244"/>
          </a:xfrm>
          <a:prstGeom prst="rect">
            <a:avLst/>
          </a:prstGeom>
          <a:noFill/>
          <a:ln w="9525">
            <a:noFill/>
            <a:miter lim="800000"/>
            <a:headEnd/>
            <a:tailEnd/>
          </a:ln>
        </p:spPr>
      </p:pic>
      <p:pic>
        <p:nvPicPr>
          <p:cNvPr id="10" name="Picture 9" descr="December Newsletter - Front Page Image.PNG"/>
          <p:cNvPicPr>
            <a:picLocks noChangeAspect="1"/>
          </p:cNvPicPr>
          <p:nvPr/>
        </p:nvPicPr>
        <p:blipFill>
          <a:blip r:embed="rId5" cstate="print"/>
          <a:stretch>
            <a:fillRect/>
          </a:stretch>
        </p:blipFill>
        <p:spPr>
          <a:xfrm rot="20835695">
            <a:off x="763385" y="2401045"/>
            <a:ext cx="1296145" cy="1521776"/>
          </a:xfrm>
          <a:prstGeom prst="rect">
            <a:avLst/>
          </a:prstGeom>
        </p:spPr>
      </p:pic>
    </p:spTree>
    <p:extLst>
      <p:ext uri="{BB962C8B-B14F-4D97-AF65-F5344CB8AC3E}">
        <p14:creationId xmlns="" xmlns:p14="http://schemas.microsoft.com/office/powerpoint/2010/main" val="2015049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6156"/>
            <a:ext cx="8784976" cy="2456158"/>
          </a:xfrm>
        </p:spPr>
        <p:txBody>
          <a:bodyPr>
            <a:normAutofit/>
          </a:bodyPr>
          <a:lstStyle/>
          <a:p>
            <a:r>
              <a:rPr lang="en-CA" sz="3600" b="1" dirty="0" smtClean="0">
                <a:solidFill>
                  <a:srgbClr val="006600"/>
                </a:solidFill>
                <a:latin typeface="Harvest" pitchFamily="2" charset="0"/>
              </a:rPr>
              <a:t>Special Guest Speaker: </a:t>
            </a:r>
            <a:br>
              <a:rPr lang="en-CA" sz="3600" b="1" dirty="0" smtClean="0">
                <a:solidFill>
                  <a:srgbClr val="006600"/>
                </a:solidFill>
                <a:latin typeface="Harvest" pitchFamily="2" charset="0"/>
              </a:rPr>
            </a:br>
            <a:r>
              <a:rPr lang="en-CA" sz="3600" b="1" dirty="0" smtClean="0">
                <a:solidFill>
                  <a:srgbClr val="006600"/>
                </a:solidFill>
                <a:latin typeface="Harvest" pitchFamily="2" charset="0"/>
              </a:rPr>
              <a:t>Butch Galvez, Dept. of Natural Resources</a:t>
            </a:r>
            <a:endParaRPr lang="en-CA" sz="3600" b="1" dirty="0">
              <a:solidFill>
                <a:srgbClr val="006600"/>
              </a:solidFill>
              <a:latin typeface="Harvest" pitchFamily="2" charset="0"/>
            </a:endParaRPr>
          </a:p>
        </p:txBody>
      </p:sp>
      <p:pic>
        <p:nvPicPr>
          <p:cNvPr id="3" name="Picture 2" descr="head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02796"/>
            <a:ext cx="9144000" cy="1555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AutoShape 2" descr="page1image216"/>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3632309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36096" y="836712"/>
            <a:ext cx="3456384" cy="5819342"/>
          </a:xfrm>
          <a:prstGeom prst="rect">
            <a:avLst/>
          </a:prstGeom>
        </p:spPr>
      </p:pic>
      <p:sp>
        <p:nvSpPr>
          <p:cNvPr id="2" name="Title 1"/>
          <p:cNvSpPr>
            <a:spLocks noGrp="1"/>
          </p:cNvSpPr>
          <p:nvPr>
            <p:ph type="title"/>
          </p:nvPr>
        </p:nvSpPr>
        <p:spPr>
          <a:xfrm>
            <a:off x="467544" y="44624"/>
            <a:ext cx="8229600" cy="1008112"/>
          </a:xfrm>
        </p:spPr>
        <p:txBody>
          <a:bodyPr/>
          <a:lstStyle/>
          <a:p>
            <a:r>
              <a:rPr lang="en-CA" b="1" dirty="0" smtClean="0">
                <a:solidFill>
                  <a:srgbClr val="006600"/>
                </a:solidFill>
                <a:latin typeface="Harvest" pitchFamily="2" charset="0"/>
                <a:cs typeface="Arial" panose="020B0604020202020204" pitchFamily="34" charset="0"/>
              </a:rPr>
              <a:t>Agenda</a:t>
            </a:r>
            <a:endParaRPr lang="en-CA" b="1" dirty="0">
              <a:solidFill>
                <a:srgbClr val="006600"/>
              </a:solidFill>
              <a:latin typeface="Harvest" pitchFamily="2" charset="0"/>
              <a:cs typeface="Arial" panose="020B0604020202020204" pitchFamily="34" charset="0"/>
            </a:endParaRPr>
          </a:p>
        </p:txBody>
      </p:sp>
      <p:sp>
        <p:nvSpPr>
          <p:cNvPr id="3" name="Content Placeholder 2"/>
          <p:cNvSpPr>
            <a:spLocks noGrp="1"/>
          </p:cNvSpPr>
          <p:nvPr>
            <p:ph idx="1"/>
          </p:nvPr>
        </p:nvSpPr>
        <p:spPr>
          <a:xfrm>
            <a:off x="467544" y="1052736"/>
            <a:ext cx="5256584" cy="4824536"/>
          </a:xfrm>
        </p:spPr>
        <p:txBody>
          <a:bodyPr>
            <a:normAutofit lnSpcReduction="10000"/>
          </a:bodyPr>
          <a:lstStyle/>
          <a:p>
            <a:pPr lvl="0"/>
            <a:r>
              <a:rPr lang="en-CA" sz="2800" dirty="0">
                <a:latin typeface="Arial" panose="020B0604020202020204" pitchFamily="34" charset="0"/>
                <a:cs typeface="Arial" panose="020B0604020202020204" pitchFamily="34" charset="0"/>
              </a:rPr>
              <a:t>Approval of </a:t>
            </a:r>
            <a:r>
              <a:rPr lang="en-CA" sz="2800" dirty="0" smtClean="0">
                <a:latin typeface="Arial" panose="020B0604020202020204" pitchFamily="34" charset="0"/>
                <a:cs typeface="Arial" panose="020B0604020202020204" pitchFamily="34" charset="0"/>
              </a:rPr>
              <a:t>Agenda</a:t>
            </a:r>
            <a:endParaRPr lang="en-CA" sz="2800" dirty="0">
              <a:latin typeface="Arial" panose="020B0604020202020204" pitchFamily="34" charset="0"/>
              <a:cs typeface="Arial" panose="020B0604020202020204" pitchFamily="34" charset="0"/>
            </a:endParaRPr>
          </a:p>
          <a:p>
            <a:pPr lvl="0"/>
            <a:r>
              <a:rPr lang="en-CA" sz="2800" dirty="0" smtClean="0">
                <a:latin typeface="Arial" panose="020B0604020202020204" pitchFamily="34" charset="0"/>
                <a:cs typeface="Arial" panose="020B0604020202020204" pitchFamily="34" charset="0"/>
              </a:rPr>
              <a:t>Approval </a:t>
            </a:r>
            <a:r>
              <a:rPr lang="en-CA" sz="2800" dirty="0">
                <a:latin typeface="Arial" panose="020B0604020202020204" pitchFamily="34" charset="0"/>
                <a:cs typeface="Arial" panose="020B0604020202020204" pitchFamily="34" charset="0"/>
              </a:rPr>
              <a:t>of Minutes </a:t>
            </a:r>
            <a:endParaRPr lang="en-CA" sz="2800" dirty="0" smtClean="0">
              <a:latin typeface="Arial" panose="020B0604020202020204" pitchFamily="34" charset="0"/>
              <a:cs typeface="Arial" panose="020B0604020202020204" pitchFamily="34" charset="0"/>
            </a:endParaRPr>
          </a:p>
          <a:p>
            <a:pPr lvl="0">
              <a:buNone/>
            </a:pPr>
            <a:r>
              <a:rPr lang="en-CA" sz="2800" dirty="0" smtClean="0">
                <a:latin typeface="Arial" panose="020B0604020202020204" pitchFamily="34" charset="0"/>
                <a:cs typeface="Arial" panose="020B0604020202020204" pitchFamily="34" charset="0"/>
              </a:rPr>
              <a:t>		for 2017 </a:t>
            </a:r>
            <a:r>
              <a:rPr lang="en-CA" sz="2800" dirty="0">
                <a:latin typeface="Arial" panose="020B0604020202020204" pitchFamily="34" charset="0"/>
                <a:cs typeface="Arial" panose="020B0604020202020204" pitchFamily="34" charset="0"/>
              </a:rPr>
              <a:t>AGM</a:t>
            </a:r>
          </a:p>
          <a:p>
            <a:r>
              <a:rPr lang="en-CA" sz="2800" dirty="0" smtClean="0">
                <a:latin typeface="Arial" panose="020B0604020202020204" pitchFamily="34" charset="0"/>
                <a:cs typeface="Arial" panose="020B0604020202020204" pitchFamily="34" charset="0"/>
              </a:rPr>
              <a:t>Treasurer’s Report</a:t>
            </a:r>
          </a:p>
          <a:p>
            <a:pPr lvl="0"/>
            <a:r>
              <a:rPr lang="en-CA" sz="2800" dirty="0" smtClean="0">
                <a:latin typeface="Arial" panose="020B0604020202020204" pitchFamily="34" charset="0"/>
                <a:cs typeface="Arial" panose="020B0604020202020204" pitchFamily="34" charset="0"/>
              </a:rPr>
              <a:t>Report </a:t>
            </a:r>
            <a:r>
              <a:rPr lang="en-CA" sz="2800" dirty="0">
                <a:latin typeface="Arial" panose="020B0604020202020204" pitchFamily="34" charset="0"/>
                <a:cs typeface="Arial" panose="020B0604020202020204" pitchFamily="34" charset="0"/>
              </a:rPr>
              <a:t>from the </a:t>
            </a:r>
            <a:r>
              <a:rPr lang="en-CA" sz="2800" dirty="0" smtClean="0">
                <a:latin typeface="Arial" panose="020B0604020202020204" pitchFamily="34" charset="0"/>
                <a:cs typeface="Arial" panose="020B0604020202020204" pitchFamily="34" charset="0"/>
              </a:rPr>
              <a:t>Chair</a:t>
            </a:r>
          </a:p>
          <a:p>
            <a:pPr lvl="0"/>
            <a:r>
              <a:rPr lang="en-CA" sz="2800" dirty="0" smtClean="0">
                <a:latin typeface="Arial" panose="020B0604020202020204" pitchFamily="34" charset="0"/>
                <a:cs typeface="Arial" panose="020B0604020202020204" pitchFamily="34" charset="0"/>
              </a:rPr>
              <a:t>Report from the Nominating Committee</a:t>
            </a:r>
          </a:p>
          <a:p>
            <a:r>
              <a:rPr lang="en-CA" sz="2800" dirty="0" smtClean="0">
                <a:latin typeface="Arial" panose="020B0604020202020204" pitchFamily="34" charset="0"/>
                <a:cs typeface="Arial" panose="020B0604020202020204" pitchFamily="34" charset="0"/>
              </a:rPr>
              <a:t>Guest speaker: </a:t>
            </a:r>
          </a:p>
          <a:p>
            <a:pPr lvl="1">
              <a:buNone/>
            </a:pPr>
            <a:r>
              <a:rPr lang="en-CA" dirty="0" smtClean="0">
                <a:latin typeface="Arial" panose="020B0604020202020204" pitchFamily="34" charset="0"/>
                <a:cs typeface="Arial" panose="020B0604020202020204" pitchFamily="34" charset="0"/>
              </a:rPr>
              <a:t>	Butch Galvez</a:t>
            </a:r>
            <a:endParaRPr lang="en-CA" dirty="0">
              <a:latin typeface="Arial" panose="020B0604020202020204" pitchFamily="34" charset="0"/>
              <a:cs typeface="Arial" panose="020B0604020202020204" pitchFamily="34" charset="0"/>
            </a:endParaRPr>
          </a:p>
          <a:p>
            <a:pPr lvl="0"/>
            <a:r>
              <a:rPr lang="en-CA" sz="2800" dirty="0" smtClean="0">
                <a:latin typeface="Arial" panose="020B0604020202020204" pitchFamily="34" charset="0"/>
                <a:cs typeface="Arial" panose="020B0604020202020204" pitchFamily="34" charset="0"/>
              </a:rPr>
              <a:t>Adjournment</a:t>
            </a:r>
            <a:endParaRPr lang="en-CA"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87702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564" y="188640"/>
            <a:ext cx="7700392" cy="1349476"/>
          </a:xfrm>
        </p:spPr>
        <p:txBody>
          <a:bodyPr>
            <a:noAutofit/>
          </a:bodyPr>
          <a:lstStyle/>
          <a:p>
            <a:r>
              <a:rPr lang="en-CA" b="1" dirty="0" smtClean="0">
                <a:solidFill>
                  <a:srgbClr val="006600"/>
                </a:solidFill>
                <a:latin typeface="Harvest" pitchFamily="2" charset="0"/>
              </a:rPr>
              <a:t>Approval of Minutes for 2017 AGM</a:t>
            </a:r>
            <a:endParaRPr lang="en-CA" b="1" dirty="0">
              <a:solidFill>
                <a:srgbClr val="006600"/>
              </a:solidFill>
              <a:latin typeface="Harvest" pitchFamily="2" charset="0"/>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2420888"/>
            <a:ext cx="3391905" cy="2625708"/>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26657" y="3572207"/>
            <a:ext cx="4582210" cy="2671312"/>
          </a:xfrm>
          <a:prstGeom prst="rect">
            <a:avLst/>
          </a:prstGeom>
        </p:spPr>
      </p:pic>
      <p:sp>
        <p:nvSpPr>
          <p:cNvPr id="7" name="Rectangle 6"/>
          <p:cNvSpPr/>
          <p:nvPr/>
        </p:nvSpPr>
        <p:spPr>
          <a:xfrm>
            <a:off x="4211960" y="2919913"/>
            <a:ext cx="4135995" cy="461665"/>
          </a:xfrm>
          <a:prstGeom prst="rect">
            <a:avLst/>
          </a:prstGeom>
        </p:spPr>
        <p:txBody>
          <a:bodyPr wrap="square">
            <a:spAutoFit/>
          </a:bodyPr>
          <a:lstStyle/>
          <a:p>
            <a:r>
              <a:rPr lang="en-US" sz="2400" b="1" dirty="0" smtClean="0"/>
              <a:t>Watch…Listen….Learn…Teach</a:t>
            </a:r>
            <a:endParaRPr lang="en-US" sz="2400" b="1" dirty="0"/>
          </a:p>
        </p:txBody>
      </p: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004760" y="3572207"/>
            <a:ext cx="4550393" cy="2671312"/>
          </a:xfrm>
          <a:prstGeom prst="rect">
            <a:avLst/>
          </a:prstGeom>
        </p:spPr>
      </p:pic>
    </p:spTree>
    <p:extLst>
      <p:ext uri="{BB962C8B-B14F-4D97-AF65-F5344CB8AC3E}">
        <p14:creationId xmlns="" xmlns:p14="http://schemas.microsoft.com/office/powerpoint/2010/main" val="3381728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r>
              <a:rPr lang="en-CA" b="1" dirty="0" smtClean="0">
                <a:solidFill>
                  <a:srgbClr val="006600"/>
                </a:solidFill>
                <a:latin typeface="Harvest" pitchFamily="2" charset="0"/>
              </a:rPr>
              <a:t>Treasurer’s Report</a:t>
            </a:r>
            <a:endParaRPr lang="en-US" dirty="0">
              <a:latin typeface="Arial" panose="020B0604020202020204" pitchFamily="34" charset="0"/>
              <a:cs typeface="Arial" panose="020B0604020202020204" pitchFamily="34" charset="0"/>
            </a:endParaRPr>
          </a:p>
        </p:txBody>
      </p:sp>
      <p:pic>
        <p:nvPicPr>
          <p:cNvPr id="6" name="Content Placeholder 5" descr="FB Logo.jpg"/>
          <p:cNvPicPr>
            <a:picLocks noGrp="1" noChangeAspect="1"/>
          </p:cNvPicPr>
          <p:nvPr>
            <p:ph sz="half" idx="1"/>
          </p:nvPr>
        </p:nvPicPr>
        <p:blipFill>
          <a:blip r:embed="rId3" cstate="print"/>
          <a:stretch>
            <a:fillRect/>
          </a:stretch>
        </p:blipFill>
        <p:spPr>
          <a:xfrm>
            <a:off x="1835696" y="1916832"/>
            <a:ext cx="2231926" cy="1623219"/>
          </a:xfrm>
        </p:spPr>
      </p:pic>
      <p:pic>
        <p:nvPicPr>
          <p:cNvPr id="7" name="Content Placeholder 6" descr="Money image.jpg"/>
          <p:cNvPicPr>
            <a:picLocks noGrp="1" noChangeAspect="1"/>
          </p:cNvPicPr>
          <p:nvPr>
            <p:ph sz="half" idx="2"/>
          </p:nvPr>
        </p:nvPicPr>
        <p:blipFill>
          <a:blip r:embed="rId4" cstate="print"/>
          <a:stretch>
            <a:fillRect/>
          </a:stretch>
        </p:blipFill>
        <p:spPr>
          <a:xfrm>
            <a:off x="4572000" y="1844824"/>
            <a:ext cx="1920240" cy="1752600"/>
          </a:xfrm>
        </p:spPr>
      </p:pic>
      <p:sp>
        <p:nvSpPr>
          <p:cNvPr id="5" name="Rectangle 4"/>
          <p:cNvSpPr/>
          <p:nvPr/>
        </p:nvSpPr>
        <p:spPr>
          <a:xfrm>
            <a:off x="323528" y="1997839"/>
            <a:ext cx="3816424" cy="738664"/>
          </a:xfrm>
          <a:prstGeom prst="rect">
            <a:avLst/>
          </a:prstGeom>
        </p:spPr>
        <p:txBody>
          <a:bodyPr wrap="square">
            <a:spAutoFit/>
          </a:bodyPr>
          <a:lstStyle/>
          <a:p>
            <a:endParaRPr lang="en-CA" sz="1400" b="1" dirty="0">
              <a:latin typeface="Arial" panose="020B0604020202020204" pitchFamily="34" charset="0"/>
              <a:cs typeface="Arial" panose="020B0604020202020204" pitchFamily="34" charset="0"/>
            </a:endParaRPr>
          </a:p>
          <a:p>
            <a:endParaRPr lang="en-CA" sz="1400" b="1"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p:txBody>
      </p:sp>
      <p:pic>
        <p:nvPicPr>
          <p:cNvPr id="8" name="Picture 7" descr="Bike and Birches copy.jpg"/>
          <p:cNvPicPr>
            <a:picLocks noChangeAspect="1"/>
          </p:cNvPicPr>
          <p:nvPr/>
        </p:nvPicPr>
        <p:blipFill>
          <a:blip r:embed="rId5" cstate="print"/>
          <a:stretch>
            <a:fillRect/>
          </a:stretch>
        </p:blipFill>
        <p:spPr>
          <a:xfrm>
            <a:off x="1979712" y="3789040"/>
            <a:ext cx="4752528" cy="2883839"/>
          </a:xfrm>
          <a:prstGeom prst="rect">
            <a:avLst/>
          </a:prstGeom>
        </p:spPr>
      </p:pic>
    </p:spTree>
    <p:extLst>
      <p:ext uri="{BB962C8B-B14F-4D97-AF65-F5344CB8AC3E}">
        <p14:creationId xmlns="" xmlns:p14="http://schemas.microsoft.com/office/powerpoint/2010/main" val="361432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104"/>
          </a:xfrm>
        </p:spPr>
        <p:txBody>
          <a:bodyPr>
            <a:normAutofit/>
          </a:bodyPr>
          <a:lstStyle/>
          <a:p>
            <a:r>
              <a:rPr lang="en-CA" b="1" dirty="0" smtClean="0">
                <a:solidFill>
                  <a:srgbClr val="006600"/>
                </a:solidFill>
              </a:rPr>
              <a:t>Report from the Chair</a:t>
            </a:r>
            <a:endParaRPr lang="en-CA" b="1" dirty="0">
              <a:solidFill>
                <a:srgbClr val="006600"/>
              </a:solidFill>
            </a:endParaRPr>
          </a:p>
        </p:txBody>
      </p:sp>
      <p:sp>
        <p:nvSpPr>
          <p:cNvPr id="4" name="Content Placeholder 3"/>
          <p:cNvSpPr>
            <a:spLocks noGrp="1"/>
          </p:cNvSpPr>
          <p:nvPr>
            <p:ph idx="1"/>
          </p:nvPr>
        </p:nvSpPr>
        <p:spPr>
          <a:xfrm>
            <a:off x="457200" y="1276971"/>
            <a:ext cx="8229600" cy="2944117"/>
          </a:xfrm>
        </p:spPr>
        <p:txBody>
          <a:bodyPr>
            <a:normAutofit lnSpcReduction="10000"/>
          </a:bodyPr>
          <a:lstStyle/>
          <a:p>
            <a:r>
              <a:rPr lang="en-US" sz="3300" b="1" dirty="0" smtClean="0"/>
              <a:t>Members – Join us</a:t>
            </a:r>
          </a:p>
          <a:p>
            <a:r>
              <a:rPr lang="en-US" sz="3300" b="1" dirty="0" smtClean="0"/>
              <a:t>Walking Guide</a:t>
            </a:r>
            <a:endParaRPr lang="en-US" sz="2800" dirty="0"/>
          </a:p>
          <a:p>
            <a:r>
              <a:rPr lang="en-US" b="1" dirty="0" smtClean="0"/>
              <a:t>May Fair</a:t>
            </a:r>
          </a:p>
          <a:p>
            <a:r>
              <a:rPr lang="en-US" b="1" dirty="0" smtClean="0"/>
              <a:t>Warbler Walk</a:t>
            </a:r>
          </a:p>
          <a:p>
            <a:r>
              <a:rPr lang="en-US" b="1" dirty="0" smtClean="0"/>
              <a:t>Fall Hike to Cemeteries</a:t>
            </a:r>
          </a:p>
          <a:p>
            <a:endParaRPr lang="en-US" b="1" dirty="0" smtClean="0"/>
          </a:p>
          <a:p>
            <a:endParaRPr lang="en-US" dirty="0"/>
          </a:p>
        </p:txBody>
      </p:sp>
      <p:sp>
        <p:nvSpPr>
          <p:cNvPr id="5" name="Content Placeholder 3"/>
          <p:cNvSpPr txBox="1">
            <a:spLocks/>
          </p:cNvSpPr>
          <p:nvPr/>
        </p:nvSpPr>
        <p:spPr>
          <a:xfrm>
            <a:off x="467544" y="1268760"/>
            <a:ext cx="8219256" cy="48860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7" name="Content Placeholder 3"/>
          <p:cNvSpPr txBox="1">
            <a:spLocks/>
          </p:cNvSpPr>
          <p:nvPr/>
        </p:nvSpPr>
        <p:spPr>
          <a:xfrm>
            <a:off x="609600" y="1781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14" name="Picture 13" descr="Canadian Warbler.jpg"/>
          <p:cNvPicPr>
            <a:picLocks noChangeAspect="1"/>
          </p:cNvPicPr>
          <p:nvPr/>
        </p:nvPicPr>
        <p:blipFill>
          <a:blip r:embed="rId3" cstate="print"/>
          <a:stretch>
            <a:fillRect/>
          </a:stretch>
        </p:blipFill>
        <p:spPr>
          <a:xfrm>
            <a:off x="3779912" y="4400994"/>
            <a:ext cx="1440160" cy="2157969"/>
          </a:xfrm>
          <a:prstGeom prst="rect">
            <a:avLst/>
          </a:prstGeom>
        </p:spPr>
      </p:pic>
      <p:pic>
        <p:nvPicPr>
          <p:cNvPr id="10" name="Picture 9" descr="Resting with the hiking group.jpg"/>
          <p:cNvPicPr>
            <a:picLocks noChangeAspect="1"/>
          </p:cNvPicPr>
          <p:nvPr/>
        </p:nvPicPr>
        <p:blipFill>
          <a:blip r:embed="rId4" cstate="print"/>
          <a:stretch>
            <a:fillRect/>
          </a:stretch>
        </p:blipFill>
        <p:spPr>
          <a:xfrm>
            <a:off x="5292081" y="3654026"/>
            <a:ext cx="3312368" cy="1863207"/>
          </a:xfrm>
          <a:prstGeom prst="rect">
            <a:avLst/>
          </a:prstGeom>
        </p:spPr>
      </p:pic>
      <p:pic>
        <p:nvPicPr>
          <p:cNvPr id="12" name="Picture 11" descr="IMG_0450.JPG"/>
          <p:cNvPicPr>
            <a:picLocks noChangeAspect="1"/>
          </p:cNvPicPr>
          <p:nvPr/>
        </p:nvPicPr>
        <p:blipFill>
          <a:blip r:embed="rId5" cstate="print"/>
          <a:stretch>
            <a:fillRect/>
          </a:stretch>
        </p:blipFill>
        <p:spPr>
          <a:xfrm>
            <a:off x="5327576" y="1340768"/>
            <a:ext cx="3348372" cy="2232248"/>
          </a:xfrm>
          <a:prstGeom prst="rect">
            <a:avLst/>
          </a:prstGeom>
        </p:spPr>
      </p:pic>
      <p:pic>
        <p:nvPicPr>
          <p:cNvPr id="13" name="Picture 12" descr="IMG_0396.JPG"/>
          <p:cNvPicPr>
            <a:picLocks noChangeAspect="1"/>
          </p:cNvPicPr>
          <p:nvPr/>
        </p:nvPicPr>
        <p:blipFill>
          <a:blip r:embed="rId6" cstate="print"/>
          <a:stretch>
            <a:fillRect/>
          </a:stretch>
        </p:blipFill>
        <p:spPr>
          <a:xfrm>
            <a:off x="395535" y="4437112"/>
            <a:ext cx="3240361" cy="2160240"/>
          </a:xfrm>
          <a:prstGeom prst="rect">
            <a:avLst/>
          </a:prstGeom>
        </p:spPr>
      </p:pic>
      <p:pic>
        <p:nvPicPr>
          <p:cNvPr id="11" name="Picture 10" descr="IMG_0396.JPG"/>
          <p:cNvPicPr>
            <a:picLocks noChangeAspect="1"/>
          </p:cNvPicPr>
          <p:nvPr/>
        </p:nvPicPr>
        <p:blipFill>
          <a:blip r:embed="rId6" cstate="print"/>
          <a:stretch>
            <a:fillRect/>
          </a:stretch>
        </p:blipFill>
        <p:spPr>
          <a:xfrm>
            <a:off x="395536" y="4437112"/>
            <a:ext cx="3240361" cy="2160240"/>
          </a:xfrm>
          <a:prstGeom prst="rect">
            <a:avLst/>
          </a:prstGeom>
        </p:spPr>
      </p:pic>
    </p:spTree>
    <p:extLst>
      <p:ext uri="{BB962C8B-B14F-4D97-AF65-F5344CB8AC3E}">
        <p14:creationId xmlns="" xmlns:p14="http://schemas.microsoft.com/office/powerpoint/2010/main" val="1036992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55" y="222073"/>
            <a:ext cx="8229600" cy="1143000"/>
          </a:xfrm>
        </p:spPr>
        <p:txBody>
          <a:bodyPr/>
          <a:lstStyle/>
          <a:p>
            <a:r>
              <a:rPr lang="en-US" b="1" dirty="0" smtClean="0">
                <a:solidFill>
                  <a:srgbClr val="006600"/>
                </a:solidFill>
              </a:rPr>
              <a:t>Report from the Chair</a:t>
            </a:r>
            <a:endParaRPr lang="en-US" b="1" dirty="0">
              <a:solidFill>
                <a:srgbClr val="006600"/>
              </a:solidFill>
            </a:endParaRPr>
          </a:p>
        </p:txBody>
      </p:sp>
      <p:sp>
        <p:nvSpPr>
          <p:cNvPr id="3" name="Content Placeholder 2"/>
          <p:cNvSpPr>
            <a:spLocks noGrp="1"/>
          </p:cNvSpPr>
          <p:nvPr>
            <p:ph idx="1"/>
          </p:nvPr>
        </p:nvSpPr>
        <p:spPr>
          <a:xfrm>
            <a:off x="251520" y="1365073"/>
            <a:ext cx="8301016" cy="983807"/>
          </a:xfrm>
        </p:spPr>
        <p:txBody>
          <a:bodyPr>
            <a:normAutofit/>
          </a:bodyPr>
          <a:lstStyle/>
          <a:p>
            <a:pPr>
              <a:buNone/>
            </a:pPr>
            <a:r>
              <a:rPr lang="en-US" dirty="0" smtClean="0"/>
              <a:t>Environmental Stewardship Grants Program</a:t>
            </a:r>
          </a:p>
          <a:p>
            <a:pPr>
              <a:buNone/>
            </a:pPr>
            <a:endParaRPr lang="en-US" dirty="0" smtClean="0"/>
          </a:p>
          <a:p>
            <a:pPr>
              <a:buNone/>
            </a:pPr>
            <a:endParaRPr lang="en-US" b="1" dirty="0" smtClean="0"/>
          </a:p>
          <a:p>
            <a:endParaRPr lang="en-US" b="1" dirty="0"/>
          </a:p>
        </p:txBody>
      </p:sp>
      <p:pic>
        <p:nvPicPr>
          <p:cNvPr id="6" name="Picture 5" descr="IMG_0544 (2).JPG"/>
          <p:cNvPicPr>
            <a:picLocks noChangeAspect="1"/>
          </p:cNvPicPr>
          <p:nvPr/>
        </p:nvPicPr>
        <p:blipFill>
          <a:blip r:embed="rId3" cstate="print"/>
          <a:stretch>
            <a:fillRect/>
          </a:stretch>
        </p:blipFill>
        <p:spPr>
          <a:xfrm>
            <a:off x="323528" y="1988840"/>
            <a:ext cx="2592288" cy="1728192"/>
          </a:xfrm>
          <a:prstGeom prst="rect">
            <a:avLst/>
          </a:prstGeom>
        </p:spPr>
      </p:pic>
      <p:pic>
        <p:nvPicPr>
          <p:cNvPr id="7" name="Picture 6" descr="Retaining wall 2.jpg"/>
          <p:cNvPicPr>
            <a:picLocks noChangeAspect="1"/>
          </p:cNvPicPr>
          <p:nvPr/>
        </p:nvPicPr>
        <p:blipFill>
          <a:blip r:embed="rId4" cstate="print"/>
          <a:stretch>
            <a:fillRect/>
          </a:stretch>
        </p:blipFill>
        <p:spPr>
          <a:xfrm>
            <a:off x="5148064" y="2708920"/>
            <a:ext cx="2560284" cy="1440160"/>
          </a:xfrm>
          <a:prstGeom prst="rect">
            <a:avLst/>
          </a:prstGeom>
        </p:spPr>
      </p:pic>
      <p:pic>
        <p:nvPicPr>
          <p:cNvPr id="8" name="Picture 7" descr="Five Island Bridge repair 2.jpg"/>
          <p:cNvPicPr>
            <a:picLocks noChangeAspect="1"/>
          </p:cNvPicPr>
          <p:nvPr/>
        </p:nvPicPr>
        <p:blipFill>
          <a:blip r:embed="rId5" cstate="print"/>
          <a:stretch>
            <a:fillRect/>
          </a:stretch>
        </p:blipFill>
        <p:spPr>
          <a:xfrm>
            <a:off x="3059832" y="2708920"/>
            <a:ext cx="1944216" cy="1458162"/>
          </a:xfrm>
          <a:prstGeom prst="rect">
            <a:avLst/>
          </a:prstGeom>
        </p:spPr>
      </p:pic>
      <p:pic>
        <p:nvPicPr>
          <p:cNvPr id="10" name="Picture 9" descr="Training new Bluff Trail Stewards.jpg"/>
          <p:cNvPicPr>
            <a:picLocks noChangeAspect="1"/>
          </p:cNvPicPr>
          <p:nvPr/>
        </p:nvPicPr>
        <p:blipFill>
          <a:blip r:embed="rId6" cstate="print"/>
          <a:stretch>
            <a:fillRect/>
          </a:stretch>
        </p:blipFill>
        <p:spPr>
          <a:xfrm>
            <a:off x="2123728" y="4293096"/>
            <a:ext cx="2304256" cy="1728192"/>
          </a:xfrm>
          <a:prstGeom prst="rect">
            <a:avLst/>
          </a:prstGeom>
        </p:spPr>
      </p:pic>
      <p:pic>
        <p:nvPicPr>
          <p:cNvPr id="12" name="Picture 11" descr="Training new Bluff Trail Stewards 2.jpg"/>
          <p:cNvPicPr>
            <a:picLocks noChangeAspect="1"/>
          </p:cNvPicPr>
          <p:nvPr/>
        </p:nvPicPr>
        <p:blipFill>
          <a:blip r:embed="rId7" cstate="print"/>
          <a:stretch>
            <a:fillRect/>
          </a:stretch>
        </p:blipFill>
        <p:spPr>
          <a:xfrm>
            <a:off x="4572000" y="4293096"/>
            <a:ext cx="3172869" cy="1728191"/>
          </a:xfrm>
          <a:prstGeom prst="rect">
            <a:avLst/>
          </a:prstGeom>
        </p:spPr>
      </p:pic>
    </p:spTree>
    <p:extLst>
      <p:ext uri="{BB962C8B-B14F-4D97-AF65-F5344CB8AC3E}">
        <p14:creationId xmlns="" xmlns:p14="http://schemas.microsoft.com/office/powerpoint/2010/main" val="2755240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600"/>
                </a:solidFill>
              </a:rPr>
              <a:t>Report from the Chair</a:t>
            </a:r>
            <a:endParaRPr lang="en-CA" b="1" dirty="0"/>
          </a:p>
        </p:txBody>
      </p:sp>
      <p:pic>
        <p:nvPicPr>
          <p:cNvPr id="4" name="Picture 2" descr="BTCLogo"/>
          <p:cNvPicPr>
            <a:picLocks noGrp="1" noChangeAspect="1" noChangeArrowheads="1"/>
          </p:cNvPicPr>
          <p:nvPr>
            <p:ph idx="1"/>
          </p:nvPr>
        </p:nvPicPr>
        <p:blipFill>
          <a:blip r:embed="rId3" cstate="print"/>
          <a:srcRect/>
          <a:stretch>
            <a:fillRect/>
          </a:stretch>
        </p:blipFill>
        <p:spPr bwMode="auto">
          <a:xfrm>
            <a:off x="683568" y="3212976"/>
            <a:ext cx="3635055" cy="2348836"/>
          </a:xfrm>
          <a:prstGeom prst="rect">
            <a:avLst/>
          </a:prstGeom>
          <a:noFill/>
        </p:spPr>
      </p:pic>
      <p:sp>
        <p:nvSpPr>
          <p:cNvPr id="5" name="Rectangle 4"/>
          <p:cNvSpPr/>
          <p:nvPr/>
        </p:nvSpPr>
        <p:spPr>
          <a:xfrm>
            <a:off x="611560" y="1916832"/>
            <a:ext cx="4954623" cy="584775"/>
          </a:xfrm>
          <a:prstGeom prst="rect">
            <a:avLst/>
          </a:prstGeom>
        </p:spPr>
        <p:txBody>
          <a:bodyPr wrap="square">
            <a:spAutoFit/>
          </a:bodyPr>
          <a:lstStyle/>
          <a:p>
            <a:r>
              <a:rPr lang="en-US" sz="3200" b="1" dirty="0" smtClean="0"/>
              <a:t>Bay Treasure Chest</a:t>
            </a:r>
          </a:p>
        </p:txBody>
      </p:sp>
      <p:pic>
        <p:nvPicPr>
          <p:cNvPr id="7" name="Picture 6" descr="BTC Count Photo.jpg"/>
          <p:cNvPicPr>
            <a:picLocks noChangeAspect="1"/>
          </p:cNvPicPr>
          <p:nvPr/>
        </p:nvPicPr>
        <p:blipFill>
          <a:blip r:embed="rId4" cstate="print"/>
          <a:stretch>
            <a:fillRect/>
          </a:stretch>
        </p:blipFill>
        <p:spPr>
          <a:xfrm>
            <a:off x="5148064" y="2699733"/>
            <a:ext cx="2719103" cy="283473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006600"/>
                </a:solidFill>
              </a:rPr>
              <a:t>Report from the Chair</a:t>
            </a:r>
            <a:endParaRPr lang="en-CA" b="1" dirty="0"/>
          </a:p>
        </p:txBody>
      </p:sp>
      <p:sp>
        <p:nvSpPr>
          <p:cNvPr id="5" name="Content Placeholder 4"/>
          <p:cNvSpPr>
            <a:spLocks noGrp="1"/>
          </p:cNvSpPr>
          <p:nvPr>
            <p:ph idx="1"/>
          </p:nvPr>
        </p:nvSpPr>
        <p:spPr>
          <a:xfrm>
            <a:off x="539552" y="1916833"/>
            <a:ext cx="8229600" cy="3672408"/>
          </a:xfrm>
        </p:spPr>
        <p:txBody>
          <a:bodyPr/>
          <a:lstStyle/>
          <a:p>
            <a:pPr>
              <a:buNone/>
            </a:pPr>
            <a:r>
              <a:rPr lang="en-US" b="1" dirty="0" smtClean="0"/>
              <a:t>Nine Mile River Bridge</a:t>
            </a:r>
          </a:p>
          <a:p>
            <a:pPr>
              <a:buNone/>
            </a:pPr>
            <a:endParaRPr lang="en-US" b="1" dirty="0" smtClean="0"/>
          </a:p>
          <a:p>
            <a:pPr>
              <a:buNone/>
            </a:pPr>
            <a:r>
              <a:rPr lang="en-US" sz="2800" b="1" dirty="0" smtClean="0"/>
              <a:t>ATV Ride or hike to the bridge </a:t>
            </a:r>
            <a:r>
              <a:rPr lang="en-US" b="1" dirty="0" smtClean="0"/>
              <a:t>-</a:t>
            </a:r>
          </a:p>
          <a:p>
            <a:pPr>
              <a:buNone/>
            </a:pPr>
            <a:r>
              <a:rPr lang="en-US" b="1" dirty="0" smtClean="0"/>
              <a:t>Celebration event </a:t>
            </a:r>
            <a:r>
              <a:rPr lang="en-US" b="1" dirty="0" smtClean="0">
                <a:solidFill>
                  <a:schemeClr val="accent3">
                    <a:lumMod val="75000"/>
                  </a:schemeClr>
                </a:solidFill>
              </a:rPr>
              <a:t>Saturday, June 23</a:t>
            </a:r>
            <a:endParaRPr lang="en-CA" dirty="0">
              <a:solidFill>
                <a:schemeClr val="accent3">
                  <a:lumMod val="75000"/>
                </a:schemeClr>
              </a:solidFill>
            </a:endParaRPr>
          </a:p>
        </p:txBody>
      </p:sp>
      <p:pic>
        <p:nvPicPr>
          <p:cNvPr id="9" name="Picture 8" descr="Nine Mile River Bridge crew.jpg"/>
          <p:cNvPicPr>
            <a:picLocks noChangeAspect="1"/>
          </p:cNvPicPr>
          <p:nvPr/>
        </p:nvPicPr>
        <p:blipFill>
          <a:blip r:embed="rId3" cstate="print"/>
          <a:stretch>
            <a:fillRect/>
          </a:stretch>
        </p:blipFill>
        <p:spPr>
          <a:xfrm>
            <a:off x="4139952" y="4725144"/>
            <a:ext cx="3888432" cy="1947253"/>
          </a:xfrm>
          <a:prstGeom prst="rect">
            <a:avLst/>
          </a:prstGeom>
        </p:spPr>
      </p:pic>
      <p:pic>
        <p:nvPicPr>
          <p:cNvPr id="10" name="Picture 9" descr="ninemileriverbridge.PNG"/>
          <p:cNvPicPr>
            <a:picLocks noChangeAspect="1"/>
          </p:cNvPicPr>
          <p:nvPr/>
        </p:nvPicPr>
        <p:blipFill>
          <a:blip r:embed="rId4" cstate="print"/>
          <a:stretch>
            <a:fillRect/>
          </a:stretch>
        </p:blipFill>
        <p:spPr>
          <a:xfrm>
            <a:off x="683568" y="4365104"/>
            <a:ext cx="3168352" cy="2316768"/>
          </a:xfrm>
          <a:prstGeom prst="rect">
            <a:avLst/>
          </a:prstGeom>
        </p:spPr>
      </p:pic>
      <p:pic>
        <p:nvPicPr>
          <p:cNvPr id="11" name="Picture 10" descr="Mike and Beth on the new bridge.JPG"/>
          <p:cNvPicPr>
            <a:picLocks noChangeAspect="1"/>
          </p:cNvPicPr>
          <p:nvPr/>
        </p:nvPicPr>
        <p:blipFill>
          <a:blip r:embed="rId5" cstate="print"/>
          <a:stretch>
            <a:fillRect/>
          </a:stretch>
        </p:blipFill>
        <p:spPr>
          <a:xfrm>
            <a:off x="6948264" y="1844824"/>
            <a:ext cx="2047156" cy="2729541"/>
          </a:xfrm>
          <a:prstGeom prst="rect">
            <a:avLst/>
          </a:prstGeom>
        </p:spPr>
      </p:pic>
      <p:pic>
        <p:nvPicPr>
          <p:cNvPr id="7" name="Picture 6" descr="party icon.png"/>
          <p:cNvPicPr>
            <a:picLocks noChangeAspect="1"/>
          </p:cNvPicPr>
          <p:nvPr/>
        </p:nvPicPr>
        <p:blipFill>
          <a:blip r:embed="rId6" cstate="print"/>
          <a:stretch>
            <a:fillRect/>
          </a:stretch>
        </p:blipFill>
        <p:spPr>
          <a:xfrm rot="749828">
            <a:off x="5144037" y="1976519"/>
            <a:ext cx="1375352" cy="144443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smtClean="0">
                <a:solidFill>
                  <a:srgbClr val="006600"/>
                </a:solidFill>
                <a:latin typeface="+mn-lt"/>
              </a:rPr>
              <a:t>REPORT of NOMINATING COMMITTEE  </a:t>
            </a:r>
            <a:br>
              <a:rPr lang="en-CA" sz="4000" b="1" dirty="0" smtClean="0">
                <a:solidFill>
                  <a:srgbClr val="006600"/>
                </a:solidFill>
                <a:latin typeface="+mn-lt"/>
              </a:rPr>
            </a:br>
            <a:r>
              <a:rPr lang="en-CA" sz="4000" b="1" dirty="0" smtClean="0">
                <a:solidFill>
                  <a:srgbClr val="006600"/>
                </a:solidFill>
                <a:latin typeface="+mn-lt"/>
              </a:rPr>
              <a:t>2018 BOARD of DIRECTORS </a:t>
            </a:r>
            <a:endParaRPr lang="en-CA" sz="4000" b="1" dirty="0">
              <a:solidFill>
                <a:srgbClr val="006600"/>
              </a:solidFill>
              <a:latin typeface="+mn-lt"/>
            </a:endParaRPr>
          </a:p>
        </p:txBody>
      </p:sp>
      <p:sp>
        <p:nvSpPr>
          <p:cNvPr id="3" name="Content Placeholder 2"/>
          <p:cNvSpPr>
            <a:spLocks noGrp="1"/>
          </p:cNvSpPr>
          <p:nvPr>
            <p:ph sz="half" idx="1"/>
          </p:nvPr>
        </p:nvSpPr>
        <p:spPr>
          <a:xfrm>
            <a:off x="467544" y="1916832"/>
            <a:ext cx="4176464" cy="3816424"/>
          </a:xfrm>
        </p:spPr>
        <p:txBody>
          <a:bodyPr>
            <a:normAutofit fontScale="25000" lnSpcReduction="20000"/>
          </a:bodyPr>
          <a:lstStyle/>
          <a:p>
            <a:pPr>
              <a:buNone/>
            </a:pPr>
            <a:r>
              <a:rPr lang="en-CA" sz="8000" dirty="0" smtClean="0"/>
              <a:t>Continuing Board Volunteers: </a:t>
            </a:r>
          </a:p>
          <a:p>
            <a:pPr>
              <a:buNone/>
            </a:pPr>
            <a:endParaRPr lang="en-CA" sz="8000" dirty="0" smtClean="0"/>
          </a:p>
          <a:p>
            <a:pPr>
              <a:buNone/>
            </a:pPr>
            <a:r>
              <a:rPr lang="en-US" sz="8000" b="1" u="sng" dirty="0" smtClean="0"/>
              <a:t>Two Years Remaining:</a:t>
            </a:r>
            <a:endParaRPr lang="en-CA" sz="8000" dirty="0" smtClean="0"/>
          </a:p>
          <a:p>
            <a:pPr>
              <a:buNone/>
            </a:pPr>
            <a:r>
              <a:rPr lang="en-US" sz="8000" dirty="0" smtClean="0"/>
              <a:t>Bridget Adams</a:t>
            </a:r>
            <a:r>
              <a:rPr lang="en-US" sz="8000" b="1" i="1" dirty="0" smtClean="0"/>
              <a:t> </a:t>
            </a:r>
          </a:p>
          <a:p>
            <a:pPr>
              <a:buNone/>
            </a:pPr>
            <a:endParaRPr lang="en-CA" sz="8000" dirty="0" smtClean="0"/>
          </a:p>
          <a:p>
            <a:pPr>
              <a:buNone/>
            </a:pPr>
            <a:r>
              <a:rPr lang="en-US" sz="8000" b="1" i="1" dirty="0" smtClean="0"/>
              <a:t> </a:t>
            </a:r>
            <a:r>
              <a:rPr lang="en-US" sz="8000" b="1" u="sng" dirty="0" smtClean="0"/>
              <a:t>One Year Remaining:</a:t>
            </a:r>
            <a:endParaRPr lang="en-CA" sz="8000" dirty="0" smtClean="0"/>
          </a:p>
          <a:p>
            <a:pPr>
              <a:buNone/>
            </a:pPr>
            <a:r>
              <a:rPr lang="en-US" sz="8000" i="1" dirty="0" smtClean="0"/>
              <a:t> </a:t>
            </a:r>
            <a:r>
              <a:rPr lang="en-US" sz="8000" dirty="0" smtClean="0"/>
              <a:t>Peter Lund </a:t>
            </a:r>
            <a:endParaRPr lang="en-CA" sz="8000" dirty="0" smtClean="0"/>
          </a:p>
          <a:p>
            <a:pPr>
              <a:buNone/>
            </a:pPr>
            <a:r>
              <a:rPr lang="en-US" sz="8000" dirty="0" smtClean="0"/>
              <a:t> Mike Marriott</a:t>
            </a:r>
            <a:endParaRPr lang="en-CA" sz="8000" dirty="0" smtClean="0"/>
          </a:p>
          <a:p>
            <a:pPr>
              <a:buNone/>
            </a:pPr>
            <a:r>
              <a:rPr lang="en-US" sz="8000" dirty="0" smtClean="0"/>
              <a:t> John Bignell</a:t>
            </a:r>
            <a:endParaRPr lang="en-CA" sz="8000" dirty="0" smtClean="0"/>
          </a:p>
          <a:p>
            <a:pPr>
              <a:buNone/>
            </a:pPr>
            <a:r>
              <a:rPr lang="en-CA" sz="8000" dirty="0" smtClean="0"/>
              <a:t> </a:t>
            </a:r>
          </a:p>
          <a:p>
            <a:pPr>
              <a:buNone/>
            </a:pPr>
            <a:r>
              <a:rPr lang="en-CA" sz="8000" dirty="0" smtClean="0"/>
              <a:t> Harry Ward   </a:t>
            </a:r>
          </a:p>
          <a:p>
            <a:pPr>
              <a:buNone/>
            </a:pPr>
            <a:r>
              <a:rPr lang="en-CA" sz="8000" dirty="0" smtClean="0"/>
              <a:t> </a:t>
            </a:r>
          </a:p>
          <a:p>
            <a:pPr>
              <a:buNone/>
            </a:pPr>
            <a:r>
              <a:rPr lang="en-CA" sz="8000" dirty="0" smtClean="0"/>
              <a:t> </a:t>
            </a:r>
          </a:p>
          <a:p>
            <a:endParaRPr lang="en-CA" sz="8000" dirty="0" smtClean="0"/>
          </a:p>
        </p:txBody>
      </p:sp>
      <p:pic>
        <p:nvPicPr>
          <p:cNvPr id="8" name="Content Placeholder 7" descr="IMG_0351.JPG"/>
          <p:cNvPicPr>
            <a:picLocks noGrp="1" noChangeAspect="1"/>
          </p:cNvPicPr>
          <p:nvPr>
            <p:ph sz="half" idx="2"/>
          </p:nvPr>
        </p:nvPicPr>
        <p:blipFill>
          <a:blip r:embed="rId3" cstate="print"/>
          <a:stretch>
            <a:fillRect/>
          </a:stretch>
        </p:blipFill>
        <p:spPr>
          <a:xfrm>
            <a:off x="4504060" y="2420888"/>
            <a:ext cx="4182740" cy="2788493"/>
          </a:xfrm>
        </p:spPr>
      </p:pic>
    </p:spTree>
    <p:extLst>
      <p:ext uri="{BB962C8B-B14F-4D97-AF65-F5344CB8AC3E}">
        <p14:creationId xmlns="" xmlns:p14="http://schemas.microsoft.com/office/powerpoint/2010/main" val="40158086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15140</TotalTime>
  <Words>1670</Words>
  <Application>Microsoft Office PowerPoint</Application>
  <PresentationFormat>On-screen Show (4:3)</PresentationFormat>
  <Paragraphs>311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Annual General Meeting</vt:lpstr>
      <vt:lpstr>Agenda</vt:lpstr>
      <vt:lpstr>Approval of Minutes for 2017 AGM</vt:lpstr>
      <vt:lpstr>Treasurer’s Report</vt:lpstr>
      <vt:lpstr>Report from the Chair</vt:lpstr>
      <vt:lpstr>Report from the Chair</vt:lpstr>
      <vt:lpstr>Report from the Chair</vt:lpstr>
      <vt:lpstr>Report from the Chair</vt:lpstr>
      <vt:lpstr>REPORT of NOMINATING COMMITTEE   2018 BOARD of DIRECTORS </vt:lpstr>
      <vt:lpstr>New Board Nominees</vt:lpstr>
      <vt:lpstr>Volunteer Appreciation</vt:lpstr>
      <vt:lpstr>News and Community Sharing</vt:lpstr>
      <vt:lpstr>Special Guest Speaker:  Butch Galvez, Dept. of Natural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Bridges Wilderness Heritage Trust Annual General Meeting</dc:title>
  <dc:creator>Afton</dc:creator>
  <cp:lastModifiedBy>Joanne Ellis</cp:lastModifiedBy>
  <cp:revision>985</cp:revision>
  <cp:lastPrinted>2016-03-20T10:55:10Z</cp:lastPrinted>
  <dcterms:created xsi:type="dcterms:W3CDTF">2014-03-26T18:39:04Z</dcterms:created>
  <dcterms:modified xsi:type="dcterms:W3CDTF">2018-03-16T12:58:38Z</dcterms:modified>
</cp:coreProperties>
</file>