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74" r:id="rId5"/>
    <p:sldId id="259" r:id="rId6"/>
    <p:sldId id="277" r:id="rId7"/>
    <p:sldId id="290" r:id="rId8"/>
    <p:sldId id="288" r:id="rId9"/>
    <p:sldId id="281" r:id="rId10"/>
    <p:sldId id="285" r:id="rId11"/>
    <p:sldId id="280" r:id="rId12"/>
    <p:sldId id="291" r:id="rId13"/>
    <p:sldId id="292" r:id="rId14"/>
    <p:sldId id="293" r:id="rId15"/>
    <p:sldId id="294" r:id="rId16"/>
    <p:sldId id="295" r:id="rId17"/>
    <p:sldId id="296" r:id="rId18"/>
    <p:sldId id="297" r:id="rId19"/>
    <p:sldId id="298" r:id="rId20"/>
    <p:sldId id="276" r:id="rId2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50" autoAdjust="0"/>
    <p:restoredTop sz="94434" autoAdjust="0"/>
  </p:normalViewPr>
  <p:slideViewPr>
    <p:cSldViewPr>
      <p:cViewPr varScale="1">
        <p:scale>
          <a:sx n="104" d="100"/>
          <a:sy n="104" d="100"/>
        </p:scale>
        <p:origin x="-1872"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p:scale>
          <a:sx n="200" d="100"/>
          <a:sy n="200" d="100"/>
        </p:scale>
        <p:origin x="-72" y="1716"/>
      </p:cViewPr>
      <p:guideLst>
        <p:guide orient="horz" pos="2957"/>
        <p:guide pos="223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A4499CB8-E251-499C-ADEC-9287935579E5}" type="datetimeFigureOut">
              <a:rPr lang="en-US" smtClean="0"/>
              <a:pPr/>
              <a:t>3/4/2017</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EF72CD70-AE22-4EE9-9355-768AA9B06C15}" type="slidenum">
              <a:rPr lang="en-US" smtClean="0"/>
              <a:pPr/>
              <a:t>‹#›</a:t>
            </a:fld>
            <a:endParaRPr lang="en-US"/>
          </a:p>
        </p:txBody>
      </p:sp>
    </p:spTree>
    <p:extLst>
      <p:ext uri="{BB962C8B-B14F-4D97-AF65-F5344CB8AC3E}">
        <p14:creationId xmlns:p14="http://schemas.microsoft.com/office/powerpoint/2010/main" xmlns="" val="4183129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400" dirty="0" smtClean="0"/>
              <a:t>Welcome.  I’d like to bring the meeting to order.</a:t>
            </a:r>
          </a:p>
          <a:p>
            <a:endParaRPr lang="en-CA" sz="1400" dirty="0" smtClean="0"/>
          </a:p>
          <a:p>
            <a:r>
              <a:rPr lang="en-CA" sz="1400" dirty="0" smtClean="0"/>
              <a:t>For those who don’t know me, I’m Harry Ward, Chair of the Five Bridges Wilderness Heritage Trust.  </a:t>
            </a:r>
          </a:p>
          <a:p>
            <a:endParaRPr lang="en-CA" sz="1400" dirty="0" smtClean="0"/>
          </a:p>
          <a:p>
            <a:r>
              <a:rPr lang="en-CA" sz="1400" dirty="0" smtClean="0"/>
              <a:t>So pleased to see so many familiar faces here today and some news ones I look forward to meeting.</a:t>
            </a:r>
          </a:p>
          <a:p>
            <a:endParaRPr lang="en-CA" sz="1400" dirty="0" smtClean="0"/>
          </a:p>
          <a:p>
            <a:r>
              <a:rPr lang="en-CA" sz="1400" dirty="0" smtClean="0"/>
              <a:t>So welcome everyone. </a:t>
            </a:r>
          </a:p>
          <a:p>
            <a:endParaRPr lang="en-CA" sz="1400" dirty="0" smtClean="0"/>
          </a:p>
          <a:p>
            <a:r>
              <a:rPr lang="en-CA" sz="1400" i="1" dirty="0" smtClean="0"/>
              <a:t>(Politicians in the crowd? ) </a:t>
            </a:r>
          </a:p>
          <a:p>
            <a:endParaRPr lang="en-CA" sz="1400" i="1" dirty="0" smtClean="0"/>
          </a:p>
          <a:p>
            <a:r>
              <a:rPr lang="en-CA" sz="1400" dirty="0" smtClean="0"/>
              <a:t>Welcome to.....</a:t>
            </a:r>
            <a:endParaRPr lang="en-CA" sz="1400" dirty="0"/>
          </a:p>
        </p:txBody>
      </p:sp>
      <p:sp>
        <p:nvSpPr>
          <p:cNvPr id="4" name="Slide Number Placeholder 3"/>
          <p:cNvSpPr>
            <a:spLocks noGrp="1"/>
          </p:cNvSpPr>
          <p:nvPr>
            <p:ph type="sldNum" sz="quarter" idx="10"/>
          </p:nvPr>
        </p:nvSpPr>
        <p:spPr/>
        <p:txBody>
          <a:bodyPr/>
          <a:lstStyle/>
          <a:p>
            <a:fld id="{EF72CD70-AE22-4EE9-9355-768AA9B06C1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smtClean="0"/>
          </a:p>
          <a:p>
            <a:r>
              <a:rPr lang="en-US" dirty="0" smtClean="0"/>
              <a:t>We would like to welcome three new nominees:  (WAVE TO THEM AS THEY STAND)</a:t>
            </a:r>
          </a:p>
          <a:p>
            <a:endParaRPr lang="en-US" b="1" dirty="0" smtClean="0"/>
          </a:p>
          <a:p>
            <a:r>
              <a:rPr lang="en-US" b="1" dirty="0" smtClean="0"/>
              <a:t>Bridget Adams</a:t>
            </a:r>
            <a:r>
              <a:rPr lang="en-US" dirty="0" smtClean="0"/>
              <a:t>, </a:t>
            </a:r>
            <a:r>
              <a:rPr lang="en-US" b="1" dirty="0" smtClean="0"/>
              <a:t>Pamela Lovelace </a:t>
            </a:r>
            <a:r>
              <a:rPr lang="en-US" dirty="0" smtClean="0"/>
              <a:t>and </a:t>
            </a:r>
            <a:r>
              <a:rPr lang="en-US" b="1" dirty="0" smtClean="0"/>
              <a:t>Melinda Spooner</a:t>
            </a:r>
            <a:r>
              <a:rPr lang="en-US" dirty="0" smtClean="0"/>
              <a:t>.  </a:t>
            </a:r>
          </a:p>
          <a:p>
            <a:endParaRPr lang="en-US" dirty="0" smtClean="0"/>
          </a:p>
          <a:p>
            <a:r>
              <a:rPr lang="en-US" dirty="0" smtClean="0"/>
              <a:t>Are there any others interested in volunteering for a Board position? </a:t>
            </a:r>
          </a:p>
          <a:p>
            <a:r>
              <a:rPr lang="en-US" dirty="0" smtClean="0"/>
              <a:t> </a:t>
            </a:r>
            <a:endParaRPr lang="en-CA" dirty="0" smtClean="0"/>
          </a:p>
          <a:p>
            <a:r>
              <a:rPr lang="en-US" dirty="0" smtClean="0"/>
              <a:t>The by-laws provide for a minimum of 5 and a maximum of 15 Trustees.  </a:t>
            </a:r>
          </a:p>
          <a:p>
            <a:endParaRPr lang="en-US" dirty="0" smtClean="0"/>
          </a:p>
          <a:p>
            <a:r>
              <a:rPr lang="en-US" dirty="0" smtClean="0"/>
              <a:t>(If there is no one else volunteering, welcome those three new members).</a:t>
            </a:r>
          </a:p>
          <a:p>
            <a:r>
              <a:rPr lang="en-US" dirty="0" smtClean="0"/>
              <a:t> </a:t>
            </a:r>
          </a:p>
          <a:p>
            <a:endParaRPr lang="en-US" dirty="0" smtClean="0"/>
          </a:p>
          <a:p>
            <a:r>
              <a:rPr lang="en-US" dirty="0" smtClean="0"/>
              <a:t>(If there are more than 3 volunteers coming forward from the floor, a vote has to be arranged.  Secret ballots should be shared with members (yellow slips).</a:t>
            </a:r>
          </a:p>
          <a:p>
            <a:r>
              <a:rPr lang="en-CA" dirty="0" smtClean="0"/>
              <a:t>Members only write the names of their choice for Board Trustee positions.  Only the first five names on each ballot will be counted.  The Chair of the meeting will now accept nominations from the floor.  The Chair of the meeting will appoint two people to count the ballots.  Following announcement of the results, the chair of the Nominating Committee will move that the ballots be destroyed.</a:t>
            </a:r>
          </a:p>
          <a:p>
            <a:endParaRPr lang="en-CA" dirty="0"/>
          </a:p>
        </p:txBody>
      </p:sp>
      <p:sp>
        <p:nvSpPr>
          <p:cNvPr id="4" name="Slide Number Placeholder 3"/>
          <p:cNvSpPr>
            <a:spLocks noGrp="1"/>
          </p:cNvSpPr>
          <p:nvPr>
            <p:ph type="sldNum" sz="quarter" idx="10"/>
          </p:nvPr>
        </p:nvSpPr>
        <p:spPr/>
        <p:txBody>
          <a:bodyPr/>
          <a:lstStyle/>
          <a:p>
            <a:fld id="{EF72CD70-AE22-4EE9-9355-768AA9B06C1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26901" y="4334197"/>
            <a:ext cx="5688632" cy="4896544"/>
          </a:xfrm>
        </p:spPr>
        <p:txBody>
          <a:bodyPr/>
          <a:lstStyle/>
          <a:p>
            <a:r>
              <a:rPr lang="en-US" dirty="0" smtClean="0"/>
              <a:t>We</a:t>
            </a:r>
            <a:r>
              <a:rPr lang="en-US" baseline="0" dirty="0" smtClean="0"/>
              <a:t> love to share the work of the Trust and the news of other community organizations.  Follow our Facebook page and our Website to see the latest updates. </a:t>
            </a:r>
          </a:p>
          <a:p>
            <a:endParaRPr lang="en-US" dirty="0" smtClean="0"/>
          </a:p>
          <a:p>
            <a:r>
              <a:rPr lang="en-US" dirty="0" smtClean="0"/>
              <a:t>Our newsletter </a:t>
            </a:r>
            <a:r>
              <a:rPr lang="en-US" b="1" dirty="0" smtClean="0"/>
              <a:t>The Bridge </a:t>
            </a:r>
            <a:r>
              <a:rPr lang="en-US" dirty="0" smtClean="0"/>
              <a:t>is also circulating here today and available online if you’d like more details about our activities.</a:t>
            </a:r>
          </a:p>
          <a:p>
            <a:endParaRPr lang="en-US" dirty="0" smtClean="0"/>
          </a:p>
          <a:p>
            <a:r>
              <a:rPr lang="en-US" u="sng" dirty="0" smtClean="0"/>
              <a:t>Community Announcements:</a:t>
            </a:r>
          </a:p>
          <a:p>
            <a:r>
              <a:rPr lang="en-US" dirty="0" smtClean="0"/>
              <a:t>The Otter Lake Landfill Community Monitoring Committee (CMC) is hosting a public meeting Thursday, March 9 at 6:30 p.m. at the Prospect Community Centre. </a:t>
            </a:r>
          </a:p>
          <a:p>
            <a:endParaRPr lang="en-US" dirty="0" smtClean="0"/>
          </a:p>
          <a:p>
            <a:r>
              <a:rPr lang="en-CA" dirty="0" smtClean="0"/>
              <a:t>The Council of Community Organizations (</a:t>
            </a:r>
            <a:r>
              <a:rPr lang="en-CA" dirty="0" err="1" smtClean="0"/>
              <a:t>CoCO</a:t>
            </a:r>
            <a:r>
              <a:rPr lang="en-CA" dirty="0" smtClean="0"/>
              <a:t>) is an important forum to share community intelligence. The next meeting Thursday, March 23  at </a:t>
            </a:r>
          </a:p>
          <a:p>
            <a:r>
              <a:rPr lang="en-CA" dirty="0" smtClean="0"/>
              <a:t>7 p.m.  Lakeside Community  Centre. </a:t>
            </a:r>
            <a:r>
              <a:rPr lang="en-CA" dirty="0" err="1" smtClean="0"/>
              <a:t>Woodens</a:t>
            </a:r>
            <a:r>
              <a:rPr lang="en-CA" dirty="0" smtClean="0"/>
              <a:t> River Watershed Environmental Organization (WRWEO) is hosting.</a:t>
            </a:r>
          </a:p>
          <a:p>
            <a:endParaRPr lang="en-CA" dirty="0" smtClean="0"/>
          </a:p>
          <a:p>
            <a:r>
              <a:rPr lang="en-CA" dirty="0" err="1" smtClean="0"/>
              <a:t>Micou’s</a:t>
            </a:r>
            <a:r>
              <a:rPr lang="en-CA" dirty="0" smtClean="0"/>
              <a:t> Island Stewardship Day – Saturday, March 25 from 12:30 pm to 4pm</a:t>
            </a:r>
          </a:p>
          <a:p>
            <a:endParaRPr lang="en-CA" dirty="0" smtClean="0"/>
          </a:p>
          <a:p>
            <a:r>
              <a:rPr lang="en-CA" dirty="0" smtClean="0"/>
              <a:t>St. Margaret’s Bay Stewardship Association  AGM -- On Sunday, March 26</a:t>
            </a:r>
            <a:r>
              <a:rPr lang="en-CA" baseline="30000" dirty="0" smtClean="0"/>
              <a:t>th</a:t>
            </a:r>
            <a:r>
              <a:rPr lang="en-CA" dirty="0" smtClean="0"/>
              <a:t> from 2 until 4 PM at the St. Margaret Sailing Club</a:t>
            </a:r>
          </a:p>
          <a:p>
            <a:endParaRPr lang="en-CA" dirty="0" smtClean="0"/>
          </a:p>
          <a:p>
            <a:r>
              <a:rPr lang="en-CA" b="1" dirty="0" smtClean="0"/>
              <a:t>May Fair </a:t>
            </a:r>
            <a:r>
              <a:rPr lang="en-CA" dirty="0" smtClean="0"/>
              <a:t>is Sunday, May 28</a:t>
            </a:r>
            <a:r>
              <a:rPr lang="en-CA" baseline="30000" dirty="0" smtClean="0"/>
              <a:t>th</a:t>
            </a:r>
            <a:r>
              <a:rPr lang="en-CA" dirty="0" smtClean="0"/>
              <a:t>. </a:t>
            </a:r>
          </a:p>
          <a:p>
            <a:r>
              <a:rPr lang="en-CA" b="1" dirty="0" smtClean="0"/>
              <a:t>Warbler Walk </a:t>
            </a:r>
            <a:r>
              <a:rPr lang="en-CA" dirty="0" smtClean="0"/>
              <a:t>is Sunday, June 4.</a:t>
            </a:r>
          </a:p>
          <a:p>
            <a:pPr algn="ctr"/>
            <a:r>
              <a:rPr lang="en-CA" dirty="0" smtClean="0"/>
              <a:t>----------------------------------------</a:t>
            </a:r>
          </a:p>
          <a:p>
            <a:pPr algn="ctr"/>
            <a:r>
              <a:rPr lang="en-CA" dirty="0" smtClean="0"/>
              <a:t>Any </a:t>
            </a:r>
            <a:r>
              <a:rPr lang="en-CA" b="1" dirty="0" smtClean="0"/>
              <a:t>questions</a:t>
            </a:r>
            <a:r>
              <a:rPr lang="en-CA" dirty="0" smtClean="0"/>
              <a:t> on the topics we’ve covered this afternoon?</a:t>
            </a:r>
          </a:p>
          <a:p>
            <a:pPr algn="ctr"/>
            <a:r>
              <a:rPr lang="en-CA" b="1" dirty="0" smtClean="0"/>
              <a:t>----------------------------------------</a:t>
            </a:r>
          </a:p>
          <a:p>
            <a:r>
              <a:rPr lang="en-CA" sz="1100" dirty="0" smtClean="0"/>
              <a:t>Fred </a:t>
            </a:r>
            <a:r>
              <a:rPr lang="en-CA" sz="1100" dirty="0" err="1" smtClean="0"/>
              <a:t>Dolbel</a:t>
            </a:r>
            <a:r>
              <a:rPr lang="en-CA" sz="1100" dirty="0" smtClean="0"/>
              <a:t> would like to discuss the CEC-Community Enterprise Centre. Over to you Fred.</a:t>
            </a:r>
          </a:p>
          <a:p>
            <a:endParaRPr lang="en-US" dirty="0"/>
          </a:p>
        </p:txBody>
      </p:sp>
      <p:sp>
        <p:nvSpPr>
          <p:cNvPr id="4" name="Slide Number Placeholder 3"/>
          <p:cNvSpPr>
            <a:spLocks noGrp="1"/>
          </p:cNvSpPr>
          <p:nvPr>
            <p:ph type="sldNum" sz="quarter" idx="10"/>
          </p:nvPr>
        </p:nvSpPr>
        <p:spPr/>
        <p:txBody>
          <a:bodyPr/>
          <a:lstStyle/>
          <a:p>
            <a:fld id="{EF72CD70-AE22-4EE9-9355-768AA9B06C15}" type="slidenum">
              <a:rPr lang="en-US" smtClean="0"/>
              <a:pPr/>
              <a:t>11</a:t>
            </a:fld>
            <a:endParaRPr lang="en-US" dirty="0"/>
          </a:p>
        </p:txBody>
      </p:sp>
    </p:spTree>
    <p:extLst>
      <p:ext uri="{BB962C8B-B14F-4D97-AF65-F5344CB8AC3E}">
        <p14:creationId xmlns:p14="http://schemas.microsoft.com/office/powerpoint/2010/main" xmlns="" val="3568932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2C95DF38-41CE-4B81-A7AE-6E616E328262}" type="slidenum">
              <a:rPr lang="en-CA" smtClean="0"/>
              <a:pPr/>
              <a:t>13</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CA" sz="1400" dirty="0" smtClean="0"/>
          </a:p>
          <a:p>
            <a:endParaRPr lang="en-CA" dirty="0" smtClean="0"/>
          </a:p>
          <a:p>
            <a:r>
              <a:rPr lang="en-CA" smtClean="0"/>
              <a:t>It </a:t>
            </a:r>
            <a:r>
              <a:rPr lang="en-CA" dirty="0" smtClean="0"/>
              <a:t>is my pleasure to introduce our </a:t>
            </a:r>
            <a:r>
              <a:rPr lang="en-CA" b="1" dirty="0" smtClean="0"/>
              <a:t>guest speaker Mr. Bruce Stewart</a:t>
            </a:r>
            <a:r>
              <a:rPr lang="en-CA" dirty="0" smtClean="0"/>
              <a:t>.</a:t>
            </a:r>
          </a:p>
          <a:p>
            <a:endParaRPr lang="en-CA" dirty="0" smtClean="0"/>
          </a:p>
          <a:p>
            <a:r>
              <a:rPr lang="en-CA" dirty="0" smtClean="0"/>
              <a:t>Bruce has prepared a special presentation for today: “An Archaeological Overview of the old Greenhead Settlement". </a:t>
            </a:r>
          </a:p>
          <a:p>
            <a:endParaRPr lang="en-CA" dirty="0" smtClean="0"/>
          </a:p>
          <a:p>
            <a:r>
              <a:rPr lang="en-CA" dirty="0" smtClean="0"/>
              <a:t>He’s a Maritimer that lives in Fall River, born in Truro and raised in PEI.  </a:t>
            </a:r>
          </a:p>
          <a:p>
            <a:endParaRPr lang="en-CA" dirty="0" smtClean="0"/>
          </a:p>
          <a:p>
            <a:r>
              <a:rPr lang="en-CA" dirty="0" smtClean="0"/>
              <a:t>Bruce is an archaeologist with an Honours BA and Master’s Degree in Archaeology and brings more than 40 years of practical resource management experience to his projects.</a:t>
            </a:r>
          </a:p>
          <a:p>
            <a:endParaRPr lang="en-CA" dirty="0" smtClean="0"/>
          </a:p>
          <a:p>
            <a:r>
              <a:rPr lang="en-GB" dirty="0" smtClean="0"/>
              <a:t>Over the past four decades, Bruce has worked as an archaeologist for Parks Canada (Fortress of </a:t>
            </a:r>
            <a:r>
              <a:rPr lang="en-GB" dirty="0" err="1" smtClean="0"/>
              <a:t>Louisbourg</a:t>
            </a:r>
            <a:r>
              <a:rPr lang="en-GB" dirty="0" smtClean="0"/>
              <a:t> National Historic Site and Ottawa Locks National Historic Site) and as an archaeological consultant based in Alberta, Ontario and Nova Scotia.</a:t>
            </a:r>
          </a:p>
          <a:p>
            <a:endParaRPr lang="en-GB" dirty="0" smtClean="0"/>
          </a:p>
          <a:p>
            <a:r>
              <a:rPr lang="en-GB" dirty="0" smtClean="0"/>
              <a:t>Since incorporating his local company Cultural Resource Management (CRM) Group Limited in 1998, Bruce has undertaken a wide range of archaeological projects for private and public sector clients throughout the Atlantic Provinces and Ontario.      Over to you Bruce!</a:t>
            </a:r>
            <a:endParaRPr lang="en-CA" dirty="0" smtClean="0"/>
          </a:p>
          <a:p>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EF72CD70-AE22-4EE9-9355-768AA9B06C15}"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400" dirty="0" smtClean="0"/>
              <a:t>Here is our Agenda for today’s AGM meeting.  </a:t>
            </a:r>
          </a:p>
          <a:p>
            <a:endParaRPr lang="en-CA" sz="1400" dirty="0" smtClean="0"/>
          </a:p>
          <a:p>
            <a:r>
              <a:rPr lang="en-CA" sz="1400" dirty="0" smtClean="0"/>
              <a:t>Can I have a motion to approve the agenda? </a:t>
            </a:r>
          </a:p>
          <a:p>
            <a:endParaRPr lang="en-CA" sz="1400" dirty="0" smtClean="0"/>
          </a:p>
          <a:p>
            <a:r>
              <a:rPr lang="en-CA" sz="1400" dirty="0" err="1" smtClean="0"/>
              <a:t>Seconder</a:t>
            </a:r>
            <a:r>
              <a:rPr lang="en-CA" sz="1400" dirty="0" smtClean="0"/>
              <a:t>?</a:t>
            </a:r>
          </a:p>
          <a:p>
            <a:endParaRPr lang="en-CA" sz="1400" dirty="0" smtClean="0"/>
          </a:p>
          <a:p>
            <a:r>
              <a:rPr lang="en-CA" sz="1400" dirty="0" smtClean="0"/>
              <a:t>Motion carried.</a:t>
            </a:r>
          </a:p>
          <a:p>
            <a:endParaRPr lang="en-CA" dirty="0"/>
          </a:p>
        </p:txBody>
      </p:sp>
      <p:sp>
        <p:nvSpPr>
          <p:cNvPr id="4" name="Slide Number Placeholder 3"/>
          <p:cNvSpPr>
            <a:spLocks noGrp="1"/>
          </p:cNvSpPr>
          <p:nvPr>
            <p:ph type="sldNum" sz="quarter" idx="10"/>
          </p:nvPr>
        </p:nvSpPr>
        <p:spPr/>
        <p:txBody>
          <a:bodyPr/>
          <a:lstStyle/>
          <a:p>
            <a:fld id="{EF72CD70-AE22-4EE9-9355-768AA9B06C1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400" dirty="0" smtClean="0"/>
              <a:t>The Meeting Minutes for the 2016 AGM have been presented.  </a:t>
            </a:r>
          </a:p>
          <a:p>
            <a:endParaRPr lang="en-CA" sz="1400" dirty="0" smtClean="0"/>
          </a:p>
          <a:p>
            <a:r>
              <a:rPr lang="en-CA" sz="1400" dirty="0" smtClean="0"/>
              <a:t>Can I have a motion to approve last year’s Minutes? </a:t>
            </a:r>
          </a:p>
          <a:p>
            <a:endParaRPr lang="en-CA" sz="1400" dirty="0" smtClean="0"/>
          </a:p>
          <a:p>
            <a:r>
              <a:rPr lang="en-CA" sz="1400" dirty="0" err="1" smtClean="0"/>
              <a:t>Seconder</a:t>
            </a:r>
            <a:r>
              <a:rPr lang="en-CA" sz="1400" dirty="0" smtClean="0"/>
              <a:t>?</a:t>
            </a:r>
          </a:p>
          <a:p>
            <a:endParaRPr lang="en-CA" sz="1400" dirty="0" smtClean="0"/>
          </a:p>
          <a:p>
            <a:r>
              <a:rPr lang="en-CA" sz="1400" dirty="0" smtClean="0"/>
              <a:t>Motion carried.</a:t>
            </a:r>
          </a:p>
          <a:p>
            <a:endParaRPr lang="en-CA" dirty="0"/>
          </a:p>
        </p:txBody>
      </p:sp>
      <p:sp>
        <p:nvSpPr>
          <p:cNvPr id="4" name="Slide Number Placeholder 3"/>
          <p:cNvSpPr>
            <a:spLocks noGrp="1"/>
          </p:cNvSpPr>
          <p:nvPr>
            <p:ph type="sldNum" sz="quarter" idx="10"/>
          </p:nvPr>
        </p:nvSpPr>
        <p:spPr/>
        <p:txBody>
          <a:bodyPr/>
          <a:lstStyle/>
          <a:p>
            <a:fld id="{EF72CD70-AE22-4EE9-9355-768AA9B06C1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CA" dirty="0" smtClean="0"/>
          </a:p>
          <a:p>
            <a:r>
              <a:rPr lang="en-CA" sz="1500" dirty="0" smtClean="0"/>
              <a:t>Copies of our Financial Statements for 2016 are available.</a:t>
            </a:r>
          </a:p>
          <a:p>
            <a:endParaRPr lang="en-CA" sz="1500" dirty="0" smtClean="0"/>
          </a:p>
          <a:p>
            <a:r>
              <a:rPr lang="en-CA" sz="1500" dirty="0" smtClean="0"/>
              <a:t>Let me run through the highlights.</a:t>
            </a:r>
          </a:p>
          <a:p>
            <a:endParaRPr lang="en-CA" sz="1500" dirty="0" smtClean="0"/>
          </a:p>
          <a:p>
            <a:endParaRPr lang="en-CA" sz="1500" dirty="0" smtClean="0"/>
          </a:p>
          <a:p>
            <a:endParaRPr lang="en-CA" sz="1500" dirty="0" smtClean="0"/>
          </a:p>
          <a:p>
            <a:endParaRPr lang="en-CA" sz="1500" dirty="0" smtClean="0"/>
          </a:p>
          <a:p>
            <a:endParaRPr lang="en-CA" sz="1500" dirty="0" smtClean="0"/>
          </a:p>
          <a:p>
            <a:endParaRPr lang="en-CA" sz="1500" dirty="0" smtClean="0"/>
          </a:p>
          <a:p>
            <a:endParaRPr lang="en-CA" sz="1500" dirty="0" smtClean="0"/>
          </a:p>
          <a:p>
            <a:endParaRPr lang="en-CA" sz="1500" dirty="0" smtClean="0"/>
          </a:p>
          <a:p>
            <a:endParaRPr lang="en-CA" sz="1500" dirty="0" smtClean="0"/>
          </a:p>
          <a:p>
            <a:endParaRPr lang="en-CA" sz="1500" dirty="0" smtClean="0"/>
          </a:p>
          <a:p>
            <a:endParaRPr lang="en-CA" sz="1500" dirty="0" smtClean="0"/>
          </a:p>
          <a:p>
            <a:endParaRPr lang="en-CA" sz="1500" dirty="0" smtClean="0"/>
          </a:p>
          <a:p>
            <a:endParaRPr lang="en-CA" sz="1500" dirty="0" smtClean="0"/>
          </a:p>
          <a:p>
            <a:r>
              <a:rPr lang="en-CA" sz="1500" dirty="0" smtClean="0"/>
              <a:t>Can I have a motion to approve the Treasurer’s Report?</a:t>
            </a:r>
          </a:p>
          <a:p>
            <a:endParaRPr lang="en-CA" sz="1500" dirty="0" smtClean="0"/>
          </a:p>
          <a:p>
            <a:r>
              <a:rPr lang="en-CA" sz="1500" dirty="0" err="1" smtClean="0"/>
              <a:t>Seconder</a:t>
            </a:r>
            <a:r>
              <a:rPr lang="en-CA" sz="1500" dirty="0" smtClean="0"/>
              <a:t>?  </a:t>
            </a:r>
          </a:p>
          <a:p>
            <a:endParaRPr lang="en-CA" sz="1500" dirty="0" smtClean="0"/>
          </a:p>
          <a:p>
            <a:r>
              <a:rPr lang="en-CA" sz="1500" dirty="0" smtClean="0"/>
              <a:t>Motion carried.</a:t>
            </a:r>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EF72CD70-AE22-4EE9-9355-768AA9B06C1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0917" y="4518203"/>
            <a:ext cx="5760639" cy="4352498"/>
          </a:xfrm>
        </p:spPr>
        <p:txBody>
          <a:bodyPr/>
          <a:lstStyle/>
          <a:p>
            <a:r>
              <a:rPr lang="en-US" dirty="0" smtClean="0"/>
              <a:t>As the Trust Chair, I get to share the great work of our volunteer team.  But, we really are a team and we have a lot of fun.  We certainly learn new things, make new friends and get great satisfaction from accomplishing our work</a:t>
            </a:r>
            <a:r>
              <a:rPr lang="en-US" b="1" dirty="0" smtClean="0"/>
              <a:t>.  If you are interested in joining us a volunteer,  we would love to have you.</a:t>
            </a:r>
            <a:r>
              <a:rPr lang="en-US" dirty="0" smtClean="0"/>
              <a:t>  That’s my pitch.  Now on with the news!</a:t>
            </a:r>
          </a:p>
          <a:p>
            <a:endParaRPr lang="en-US" dirty="0" smtClean="0"/>
          </a:p>
          <a:p>
            <a:r>
              <a:rPr lang="en-US" dirty="0" smtClean="0"/>
              <a:t>We are preparing to reprint the book </a:t>
            </a:r>
            <a:r>
              <a:rPr lang="en-US" u="sng" dirty="0" smtClean="0"/>
              <a:t>A Walking Guide to the Old St. Margaret’s Bay Road.</a:t>
            </a:r>
            <a:r>
              <a:rPr lang="en-US" dirty="0" smtClean="0"/>
              <a:t> This great resource offers wilderness area explorers directions, maps and explains the history of the area, which runs from Glen Margaret to Goodwood across a road that was built more than 200 years ago.  Free copies will be made available to libraries, schools and community groups to encourage appreciation of the wilderness area.  If you have old photos from an earlier time that depict life along the Old St. Margaret’s Bay Road we’d love to talk to you. See Beth McGee or Joanne Ellis.</a:t>
            </a:r>
          </a:p>
          <a:p>
            <a:endParaRPr lang="en-US" dirty="0" smtClean="0"/>
          </a:p>
          <a:p>
            <a:r>
              <a:rPr lang="en-US" dirty="0" smtClean="0"/>
              <a:t>Last year, we hosted our 10</a:t>
            </a:r>
            <a:r>
              <a:rPr lang="en-US" baseline="30000" dirty="0" smtClean="0"/>
              <a:t>th</a:t>
            </a:r>
            <a:r>
              <a:rPr lang="en-US" dirty="0" smtClean="0"/>
              <a:t> Annual </a:t>
            </a:r>
            <a:r>
              <a:rPr lang="en-US" b="1" dirty="0" smtClean="0"/>
              <a:t>May Fair in the Park </a:t>
            </a:r>
            <a:r>
              <a:rPr lang="en-US" dirty="0" smtClean="0"/>
              <a:t>at Jerry Lawrence Provincial Park.</a:t>
            </a:r>
          </a:p>
          <a:p>
            <a:endParaRPr lang="en-US" dirty="0" smtClean="0"/>
          </a:p>
          <a:p>
            <a:r>
              <a:rPr lang="en-US" dirty="0" smtClean="0"/>
              <a:t>With help from local avid birder, Hans </a:t>
            </a:r>
            <a:r>
              <a:rPr lang="en-US" dirty="0" err="1" smtClean="0"/>
              <a:t>Toom</a:t>
            </a:r>
            <a:r>
              <a:rPr lang="en-US" dirty="0" smtClean="0"/>
              <a:t> we also hosted the annual </a:t>
            </a:r>
            <a:r>
              <a:rPr lang="en-US" b="1" dirty="0" smtClean="0"/>
              <a:t>Warbler Walk </a:t>
            </a:r>
            <a:r>
              <a:rPr lang="en-US" dirty="0" smtClean="0"/>
              <a:t>event at Jerry Lawrence, which happens to be a key nesting site for warblers in Nova Scotia.</a:t>
            </a:r>
          </a:p>
          <a:p>
            <a:endParaRPr lang="en-US" dirty="0" smtClean="0"/>
          </a:p>
          <a:p>
            <a:r>
              <a:rPr lang="en-US" dirty="0" smtClean="0"/>
              <a:t>We hosted a ribbon-cutting and celebration with cyclists to mark the NS Environment decision to welcome bikers to the wilderness area trails, especially those trails already in use by ATVs.</a:t>
            </a:r>
            <a:endParaRPr lang="en-US" dirty="0"/>
          </a:p>
        </p:txBody>
      </p:sp>
      <p:sp>
        <p:nvSpPr>
          <p:cNvPr id="4" name="Slide Number Placeholder 3"/>
          <p:cNvSpPr>
            <a:spLocks noGrp="1"/>
          </p:cNvSpPr>
          <p:nvPr>
            <p:ph type="sldNum" sz="quarter" idx="10"/>
          </p:nvPr>
        </p:nvSpPr>
        <p:spPr/>
        <p:txBody>
          <a:bodyPr/>
          <a:lstStyle/>
          <a:p>
            <a:fld id="{EF72CD70-AE22-4EE9-9355-768AA9B06C15}" type="slidenum">
              <a:rPr lang="en-US" smtClean="0"/>
              <a:pPr/>
              <a:t>5</a:t>
            </a:fld>
            <a:endParaRPr lang="en-US"/>
          </a:p>
        </p:txBody>
      </p:sp>
    </p:spTree>
    <p:extLst>
      <p:ext uri="{BB962C8B-B14F-4D97-AF65-F5344CB8AC3E}">
        <p14:creationId xmlns:p14="http://schemas.microsoft.com/office/powerpoint/2010/main" xmlns="" val="3066735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4893" y="4334197"/>
            <a:ext cx="5904657" cy="4896544"/>
          </a:xfrm>
        </p:spPr>
        <p:txBody>
          <a:bodyPr/>
          <a:lstStyle/>
          <a:p>
            <a:r>
              <a:rPr lang="en-US" dirty="0" smtClean="0"/>
              <a:t>Celebrating our advisors and volunteers is really important to the Trust. </a:t>
            </a:r>
          </a:p>
          <a:p>
            <a:endParaRPr lang="en-US" dirty="0" smtClean="0"/>
          </a:p>
          <a:p>
            <a:r>
              <a:rPr lang="en-US" dirty="0" smtClean="0"/>
              <a:t>Last year, we had a chance to honour </a:t>
            </a:r>
            <a:r>
              <a:rPr lang="en-US" b="1" dirty="0" smtClean="0"/>
              <a:t>Ralph Wheadon</a:t>
            </a:r>
            <a:r>
              <a:rPr lang="en-US" dirty="0" smtClean="0"/>
              <a:t>, a long-time resident and the area’s first forest ranger.  A section of trail is now named in his honour.  </a:t>
            </a:r>
          </a:p>
          <a:p>
            <a:endParaRPr lang="en-US" dirty="0" smtClean="0"/>
          </a:p>
          <a:p>
            <a:r>
              <a:rPr lang="en-US" dirty="0" smtClean="0"/>
              <a:t>You may recall that </a:t>
            </a:r>
            <a:r>
              <a:rPr lang="en-US" b="1" dirty="0" smtClean="0"/>
              <a:t>Beth McGee </a:t>
            </a:r>
            <a:r>
              <a:rPr lang="en-US" dirty="0" smtClean="0"/>
              <a:t>was honoured at our last AGM.  We didn’t put up her sign  -- McGee’s Crossing-- until Ralph’s went up.  So there is lots of respect there between our special volunteers.  We recognize and thank them both again for all they’ve done for the Trust.</a:t>
            </a:r>
          </a:p>
          <a:p>
            <a:endParaRPr lang="en-US" dirty="0" smtClean="0"/>
          </a:p>
          <a:p>
            <a:r>
              <a:rPr lang="en-CA" dirty="0" smtClean="0"/>
              <a:t>We are launching an exciting </a:t>
            </a:r>
            <a:r>
              <a:rPr lang="en-CA" b="1" dirty="0" smtClean="0"/>
              <a:t>new Environmental Stewardship Grant Program </a:t>
            </a:r>
            <a:r>
              <a:rPr lang="en-CA" dirty="0" smtClean="0"/>
              <a:t>that allows community members or groups to receive funding for projects that align with the Trust’s objectives. </a:t>
            </a:r>
          </a:p>
          <a:p>
            <a:endParaRPr lang="en-CA" dirty="0" smtClean="0"/>
          </a:p>
          <a:p>
            <a:r>
              <a:rPr lang="en-CA" dirty="0" smtClean="0"/>
              <a:t>This new program is made possible through funds received by the Bay Treasure Chest. </a:t>
            </a:r>
          </a:p>
          <a:p>
            <a:r>
              <a:rPr lang="en-CA" dirty="0" smtClean="0"/>
              <a:t>10 thousand dollars has been earmarked so far.  The deadline for this first round of applications is </a:t>
            </a:r>
            <a:r>
              <a:rPr lang="en-CA" b="1" dirty="0" smtClean="0"/>
              <a:t>April 1</a:t>
            </a:r>
            <a:r>
              <a:rPr lang="en-CA" dirty="0" smtClean="0"/>
              <a:t> and the theme of this round of grant applications is </a:t>
            </a:r>
            <a:r>
              <a:rPr lang="en-CA" b="1" dirty="0" smtClean="0"/>
              <a:t>trail development</a:t>
            </a:r>
            <a:r>
              <a:rPr lang="en-CA" dirty="0" smtClean="0"/>
              <a:t>.  See details on our website.</a:t>
            </a:r>
          </a:p>
          <a:p>
            <a:endParaRPr lang="en-CA" dirty="0" smtClean="0"/>
          </a:p>
          <a:p>
            <a:r>
              <a:rPr lang="en-CA" sz="1000" dirty="0" smtClean="0"/>
              <a:t>In order to ensure a fair procedure for awarding stewardship grants, the Trust entered into a service agreement with the FBLWA Stewardship Coalition to vet applications and avoid conflict of interest.  The agreement and accompanying checklist for submitting grant applications were developed over a period of nine months.  Under this agreement, the Trust retains full responsibility for approving all awards and administrating all funds.  We look forward to the great things that will come out of this new grant program.</a:t>
            </a:r>
          </a:p>
          <a:p>
            <a:endParaRPr lang="en-CA" sz="1000" dirty="0" smtClean="0"/>
          </a:p>
          <a:p>
            <a:r>
              <a:rPr lang="en-CA" sz="1000" dirty="0" smtClean="0"/>
              <a:t>We are working closely and will continue to keep NS Environment aware of our grant program activities.</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EF72CD70-AE22-4EE9-9355-768AA9B06C15}" type="slidenum">
              <a:rPr lang="en-US" smtClean="0"/>
              <a:pPr/>
              <a:t>6</a:t>
            </a:fld>
            <a:endParaRPr lang="en-US" dirty="0"/>
          </a:p>
        </p:txBody>
      </p:sp>
    </p:spTree>
    <p:extLst>
      <p:ext uri="{BB962C8B-B14F-4D97-AF65-F5344CB8AC3E}">
        <p14:creationId xmlns:p14="http://schemas.microsoft.com/office/powerpoint/2010/main" xmlns="" val="2343115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Continues to be a wonderful partnership for the Trust. </a:t>
            </a:r>
          </a:p>
          <a:p>
            <a:endParaRPr lang="en-CA" dirty="0" smtClean="0"/>
          </a:p>
          <a:p>
            <a:r>
              <a:rPr lang="en-CA" dirty="0" smtClean="0"/>
              <a:t>Funding from this program has allowed us to achieve things that would have otherwise remained on our wish list.</a:t>
            </a:r>
          </a:p>
          <a:p>
            <a:endParaRPr lang="en-CA" dirty="0" smtClean="0"/>
          </a:p>
          <a:p>
            <a:r>
              <a:rPr lang="en-CA" dirty="0" smtClean="0"/>
              <a:t>Great examples  of projects funded in 2016 include:  </a:t>
            </a:r>
          </a:p>
          <a:p>
            <a:r>
              <a:rPr lang="en-CA" dirty="0" smtClean="0"/>
              <a:t>	</a:t>
            </a:r>
          </a:p>
          <a:p>
            <a:r>
              <a:rPr lang="en-CA" dirty="0" smtClean="0"/>
              <a:t>	- </a:t>
            </a:r>
            <a:r>
              <a:rPr lang="en-CA" b="1" dirty="0" smtClean="0"/>
              <a:t>Water sampling </a:t>
            </a:r>
            <a:r>
              <a:rPr lang="en-CA" dirty="0" smtClean="0"/>
              <a:t>on the Nine Mile River,  </a:t>
            </a:r>
          </a:p>
          <a:p>
            <a:endParaRPr lang="en-CA" dirty="0" smtClean="0"/>
          </a:p>
          <a:p>
            <a:r>
              <a:rPr lang="en-CA" dirty="0" smtClean="0"/>
              <a:t>	-  </a:t>
            </a:r>
            <a:r>
              <a:rPr lang="en-CA" b="1" dirty="0" smtClean="0"/>
              <a:t>Hiring two summer students </a:t>
            </a:r>
            <a:r>
              <a:rPr lang="en-CA" dirty="0" smtClean="0"/>
              <a:t>for project work, a partnership achieved 	with St. Margaret’s Bay Stewardship Association,</a:t>
            </a:r>
          </a:p>
          <a:p>
            <a:r>
              <a:rPr lang="en-CA" dirty="0" smtClean="0"/>
              <a:t>             </a:t>
            </a:r>
          </a:p>
          <a:p>
            <a:r>
              <a:rPr lang="en-CA" dirty="0" smtClean="0"/>
              <a:t>	- Creating and posting </a:t>
            </a:r>
            <a:r>
              <a:rPr lang="en-CA" b="1" dirty="0" smtClean="0"/>
              <a:t>new signage </a:t>
            </a:r>
            <a:r>
              <a:rPr lang="en-CA" dirty="0" smtClean="0"/>
              <a:t>partnered with St. Margaret’s Bay 	Rails to Trails. </a:t>
            </a:r>
          </a:p>
          <a:p>
            <a:endParaRPr lang="en-CA" dirty="0" smtClean="0"/>
          </a:p>
          <a:p>
            <a:r>
              <a:rPr lang="en-CA" dirty="0" smtClean="0"/>
              <a:t>We look forward to another successful year as part of the Bay Treasure Chest.</a:t>
            </a:r>
          </a:p>
          <a:p>
            <a:endParaRPr lang="en-CA" dirty="0" smtClean="0"/>
          </a:p>
          <a:p>
            <a:endParaRPr lang="en-CA" dirty="0" smtClean="0"/>
          </a:p>
          <a:p>
            <a:endParaRPr lang="en-CA" dirty="0" smtClean="0"/>
          </a:p>
          <a:p>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EF72CD70-AE22-4EE9-9355-768AA9B06C1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4893" y="4406205"/>
            <a:ext cx="6048672" cy="4608511"/>
          </a:xfrm>
        </p:spPr>
        <p:txBody>
          <a:bodyPr>
            <a:normAutofit fontScale="25000" lnSpcReduction="20000"/>
          </a:bodyPr>
          <a:lstStyle/>
          <a:p>
            <a:r>
              <a:rPr lang="en-CA" sz="4800" dirty="0" smtClean="0"/>
              <a:t>The Nine Mile River Bridge is a significant project for the Trust for several reasons.</a:t>
            </a:r>
          </a:p>
          <a:p>
            <a:endParaRPr lang="en-CA" sz="4800" dirty="0" smtClean="0"/>
          </a:p>
          <a:p>
            <a:r>
              <a:rPr lang="en-CA" sz="4800" dirty="0" smtClean="0"/>
              <a:t>5 years in the making.  The new steel structure is 66 feet long and replaces a wooden one installed in the 1980’s.  It will provide safe trail access for years to come.</a:t>
            </a:r>
          </a:p>
          <a:p>
            <a:endParaRPr lang="en-CA" sz="4800" dirty="0" smtClean="0"/>
          </a:p>
          <a:p>
            <a:r>
              <a:rPr lang="en-CA" sz="4800" dirty="0" smtClean="0"/>
              <a:t>Volunteer  hours on this project are in the thousands when you factor in the fundraising, seeking partnerships, design, planning, delivery, assembling on site and finally installation. </a:t>
            </a:r>
          </a:p>
          <a:p>
            <a:endParaRPr lang="en-CA" sz="4800" dirty="0" smtClean="0"/>
          </a:p>
          <a:p>
            <a:r>
              <a:rPr lang="en-CA" sz="4800" dirty="0" smtClean="0"/>
              <a:t> I hope you all have a chance to visit the new Nine Mile Bridge when you are out this spring and summer.</a:t>
            </a:r>
          </a:p>
          <a:p>
            <a:endParaRPr lang="en-CA" sz="4800" dirty="0" smtClean="0"/>
          </a:p>
          <a:p>
            <a:r>
              <a:rPr lang="en-CA" sz="4800" dirty="0" smtClean="0"/>
              <a:t>Trust Board Member </a:t>
            </a:r>
            <a:r>
              <a:rPr lang="en-CA" sz="4800" b="1" dirty="0" smtClean="0"/>
              <a:t>Mike Marriott </a:t>
            </a:r>
            <a:r>
              <a:rPr lang="en-CA" sz="4800" dirty="0" smtClean="0"/>
              <a:t>led the project.     Funding was provided by:</a:t>
            </a:r>
          </a:p>
          <a:p>
            <a:endParaRPr lang="en-CA" sz="4800" dirty="0" smtClean="0"/>
          </a:p>
          <a:p>
            <a:r>
              <a:rPr lang="en-CA" sz="4800" dirty="0" smtClean="0"/>
              <a:t>Provincial  Connect2 Grant,   Off Highway Vehicle Infrastructure Fund,   the Bay Treasure Chest, </a:t>
            </a:r>
          </a:p>
          <a:p>
            <a:endParaRPr lang="en-CA" sz="4800" dirty="0" smtClean="0"/>
          </a:p>
          <a:p>
            <a:r>
              <a:rPr lang="en-CA" sz="4800" dirty="0" smtClean="0"/>
              <a:t>HRM Councillor Matt Whitman, Prospect Road Recreation Association, ATV Association of NS, </a:t>
            </a:r>
          </a:p>
          <a:p>
            <a:endParaRPr lang="en-CA" sz="4800" dirty="0" smtClean="0"/>
          </a:p>
          <a:p>
            <a:r>
              <a:rPr lang="en-CA" sz="4800" dirty="0" smtClean="0"/>
              <a:t>National Trails Coalition and Health Promotion and Protection. </a:t>
            </a:r>
          </a:p>
          <a:p>
            <a:endParaRPr lang="en-CA" sz="4800" dirty="0" smtClean="0"/>
          </a:p>
          <a:p>
            <a:r>
              <a:rPr lang="en-CA" sz="4800" dirty="0" smtClean="0"/>
              <a:t>Special thanks to </a:t>
            </a:r>
            <a:r>
              <a:rPr lang="en-CA" sz="4800" b="1" dirty="0" smtClean="0"/>
              <a:t>Iain Rankin </a:t>
            </a:r>
            <a:r>
              <a:rPr lang="en-CA" sz="4800" dirty="0" smtClean="0"/>
              <a:t>(MLA Timberlea-Prospect), ATVANS/ trails coordinator </a:t>
            </a:r>
            <a:r>
              <a:rPr lang="en-CA" sz="4800" b="1" dirty="0" smtClean="0"/>
              <a:t>Corey </a:t>
            </a:r>
            <a:r>
              <a:rPr lang="en-CA" sz="4800" b="1" dirty="0" err="1" smtClean="0"/>
              <a:t>Robar</a:t>
            </a:r>
            <a:r>
              <a:rPr lang="en-CA" sz="4800" dirty="0" smtClean="0"/>
              <a:t> and our local Safety-Minded ATV Association members. </a:t>
            </a:r>
          </a:p>
          <a:p>
            <a:endParaRPr lang="en-CA" sz="5600" dirty="0" smtClean="0"/>
          </a:p>
          <a:p>
            <a:r>
              <a:rPr lang="en-CA" sz="5600" dirty="0" smtClean="0"/>
              <a:t>Without everyone’s contribution of time and effort, this trail improvement would not have been accomplished.</a:t>
            </a:r>
          </a:p>
          <a:p>
            <a:endParaRPr lang="en-CA" sz="2500" dirty="0" smtClean="0"/>
          </a:p>
          <a:p>
            <a:endParaRPr lang="en-CA" sz="2500" dirty="0" smtClean="0"/>
          </a:p>
          <a:p>
            <a:r>
              <a:rPr lang="en-CA" sz="2500" dirty="0" smtClean="0"/>
              <a:t>---------------------</a:t>
            </a:r>
          </a:p>
          <a:p>
            <a:endParaRPr lang="en-CA" sz="2500" dirty="0" smtClean="0"/>
          </a:p>
          <a:p>
            <a:r>
              <a:rPr lang="en-CA" sz="5600" dirty="0" smtClean="0"/>
              <a:t>That concludes the Report from the Chair.  Can I have a motion to approve the report?           </a:t>
            </a:r>
            <a:r>
              <a:rPr lang="en-CA" sz="5600" dirty="0" err="1" smtClean="0"/>
              <a:t>Seconder</a:t>
            </a:r>
            <a:r>
              <a:rPr lang="en-CA" sz="5600" dirty="0" smtClean="0"/>
              <a:t>?  </a:t>
            </a:r>
          </a:p>
          <a:p>
            <a:r>
              <a:rPr lang="en-CA" sz="5600" dirty="0" smtClean="0"/>
              <a:t>Motion Carried.</a:t>
            </a:r>
          </a:p>
          <a:p>
            <a:endParaRPr lang="en-CA" sz="5600" dirty="0" smtClean="0"/>
          </a:p>
          <a:p>
            <a:endParaRPr lang="en-CA" sz="2500" dirty="0" smtClean="0"/>
          </a:p>
          <a:p>
            <a:endParaRPr lang="en-CA" sz="2500" dirty="0" smtClean="0"/>
          </a:p>
          <a:p>
            <a:endParaRPr lang="en-CA" sz="2500" dirty="0" smtClean="0"/>
          </a:p>
          <a:p>
            <a:endParaRPr lang="en-CA" sz="2500" dirty="0" smtClean="0"/>
          </a:p>
          <a:p>
            <a:endParaRPr lang="en-CA" sz="2500" dirty="0" smtClean="0"/>
          </a:p>
          <a:p>
            <a:endParaRPr lang="en-CA" sz="2500" dirty="0" smtClean="0"/>
          </a:p>
          <a:p>
            <a:endParaRPr lang="en-CA" sz="2500" dirty="0" smtClean="0"/>
          </a:p>
          <a:p>
            <a:endParaRPr lang="en-CA" sz="2500" dirty="0" smtClean="0"/>
          </a:p>
          <a:p>
            <a:endParaRPr lang="en-CA" sz="2500" dirty="0" smtClean="0"/>
          </a:p>
          <a:p>
            <a:endParaRPr lang="en-CA" sz="2500" dirty="0" smtClean="0"/>
          </a:p>
          <a:p>
            <a:endParaRPr lang="en-CA" sz="2500" dirty="0" smtClean="0"/>
          </a:p>
          <a:p>
            <a:endParaRPr lang="en-CA" dirty="0" smtClean="0"/>
          </a:p>
          <a:p>
            <a:r>
              <a:rPr lang="en-CA" dirty="0" smtClean="0"/>
              <a:t> </a:t>
            </a:r>
            <a:endParaRPr lang="en-CA" dirty="0"/>
          </a:p>
        </p:txBody>
      </p:sp>
      <p:sp>
        <p:nvSpPr>
          <p:cNvPr id="4" name="Slide Number Placeholder 3"/>
          <p:cNvSpPr>
            <a:spLocks noGrp="1"/>
          </p:cNvSpPr>
          <p:nvPr>
            <p:ph type="sldNum" sz="quarter" idx="10"/>
          </p:nvPr>
        </p:nvSpPr>
        <p:spPr/>
        <p:txBody>
          <a:bodyPr/>
          <a:lstStyle/>
          <a:p>
            <a:fld id="{EF72CD70-AE22-4EE9-9355-768AA9B06C15}"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4538" y="652463"/>
            <a:ext cx="5183187" cy="3887787"/>
          </a:xfrm>
        </p:spPr>
      </p:sp>
      <p:sp>
        <p:nvSpPr>
          <p:cNvPr id="3" name="Notes Placeholder 2"/>
          <p:cNvSpPr>
            <a:spLocks noGrp="1"/>
          </p:cNvSpPr>
          <p:nvPr>
            <p:ph type="body" idx="1"/>
          </p:nvPr>
        </p:nvSpPr>
        <p:spPr/>
        <p:txBody>
          <a:bodyPr>
            <a:normAutofit fontScale="92500" lnSpcReduction="10000"/>
          </a:bodyPr>
          <a:lstStyle/>
          <a:p>
            <a:endParaRPr lang="en-US" dirty="0" smtClean="0"/>
          </a:p>
          <a:p>
            <a:r>
              <a:rPr lang="en-US" dirty="0" smtClean="0"/>
              <a:t>Next is the Report from the Nominating Committee, which Trust Board Member John Cascadden will discuss.</a:t>
            </a:r>
          </a:p>
          <a:p>
            <a:endParaRPr lang="en-US" dirty="0" smtClean="0"/>
          </a:p>
          <a:p>
            <a:r>
              <a:rPr lang="en-US" dirty="0" smtClean="0"/>
              <a:t>Volunteers are the soul and body of this organization.  </a:t>
            </a:r>
          </a:p>
          <a:p>
            <a:endParaRPr lang="en-US" dirty="0" smtClean="0"/>
          </a:p>
          <a:p>
            <a:r>
              <a:rPr lang="en-US" dirty="0" smtClean="0"/>
              <a:t>We are thankful to these people everyday for their contributions. </a:t>
            </a:r>
          </a:p>
          <a:p>
            <a:r>
              <a:rPr lang="en-US" dirty="0" smtClean="0"/>
              <a:t>The by-laws provide for Trustees to be elected for 3 years.  </a:t>
            </a:r>
          </a:p>
          <a:p>
            <a:endParaRPr lang="en-US" dirty="0" smtClean="0"/>
          </a:p>
          <a:p>
            <a:r>
              <a:rPr lang="en-US" dirty="0" smtClean="0"/>
              <a:t>The following terms remain to be served.  </a:t>
            </a:r>
          </a:p>
          <a:p>
            <a:endParaRPr lang="en-US" dirty="0" smtClean="0"/>
          </a:p>
          <a:p>
            <a:pPr>
              <a:buNone/>
            </a:pPr>
            <a:r>
              <a:rPr lang="en-US" dirty="0" smtClean="0"/>
              <a:t>2 Years Remaining:  Peter Lund </a:t>
            </a:r>
            <a:r>
              <a:rPr lang="en-CA" dirty="0" smtClean="0"/>
              <a:t>    </a:t>
            </a:r>
            <a:r>
              <a:rPr lang="en-US" dirty="0" smtClean="0"/>
              <a:t>Mike Marriott</a:t>
            </a:r>
            <a:r>
              <a:rPr lang="en-CA" dirty="0" smtClean="0"/>
              <a:t>      </a:t>
            </a:r>
            <a:r>
              <a:rPr lang="en-US" dirty="0" smtClean="0"/>
              <a:t>John Bignell</a:t>
            </a:r>
            <a:endParaRPr lang="en-CA" dirty="0" smtClean="0"/>
          </a:p>
          <a:p>
            <a:r>
              <a:rPr lang="en-CA" dirty="0" smtClean="0"/>
              <a:t>1 Year Remaining:   Harry Ward and Myself</a:t>
            </a:r>
          </a:p>
          <a:p>
            <a:endParaRPr lang="en-CA" dirty="0" smtClean="0"/>
          </a:p>
          <a:p>
            <a:r>
              <a:rPr lang="en-CA" dirty="0" smtClean="0"/>
              <a:t>We have three people  moving off the Board to Advisor Status.  </a:t>
            </a:r>
            <a:r>
              <a:rPr lang="en-CA" b="1" dirty="0" smtClean="0"/>
              <a:t>Bob Angus, </a:t>
            </a:r>
            <a:r>
              <a:rPr lang="en-CA" dirty="0" smtClean="0"/>
              <a:t> </a:t>
            </a:r>
            <a:r>
              <a:rPr lang="en-CA" b="1" dirty="0" smtClean="0"/>
              <a:t>Beth McGee </a:t>
            </a:r>
            <a:r>
              <a:rPr lang="en-CA" dirty="0" smtClean="0"/>
              <a:t>and </a:t>
            </a:r>
            <a:r>
              <a:rPr lang="en-CA" b="1" dirty="0" smtClean="0"/>
              <a:t>Barbara Allen</a:t>
            </a:r>
            <a:r>
              <a:rPr lang="en-CA" dirty="0" smtClean="0"/>
              <a:t>.  Three friends we will miss for sure.</a:t>
            </a:r>
            <a:endParaRPr lang="en-US" dirty="0" smtClean="0"/>
          </a:p>
          <a:p>
            <a:endParaRPr lang="en-US" dirty="0" smtClean="0"/>
          </a:p>
          <a:p>
            <a:r>
              <a:rPr lang="en-US" dirty="0" smtClean="0"/>
              <a:t>On behalf of the Trust, we would like to extend our sincere thanks and heartfelt best wishes to all three of you. We have a certificate to show our appreciation.  </a:t>
            </a:r>
            <a:r>
              <a:rPr lang="en-US" b="1" dirty="0" smtClean="0"/>
              <a:t>Please come forward Barb Allen and Beth McGee.</a:t>
            </a:r>
          </a:p>
          <a:p>
            <a:endParaRPr lang="en-US" dirty="0" smtClean="0"/>
          </a:p>
          <a:p>
            <a:r>
              <a:rPr lang="en-US" dirty="0" smtClean="0"/>
              <a:t>Bob Angus received his earlier and is in the slide show. </a:t>
            </a:r>
          </a:p>
          <a:p>
            <a:endParaRPr lang="en-CA" dirty="0"/>
          </a:p>
        </p:txBody>
      </p:sp>
      <p:sp>
        <p:nvSpPr>
          <p:cNvPr id="4" name="Slide Number Placeholder 3"/>
          <p:cNvSpPr>
            <a:spLocks noGrp="1"/>
          </p:cNvSpPr>
          <p:nvPr>
            <p:ph type="sldNum" sz="quarter" idx="10"/>
          </p:nvPr>
        </p:nvSpPr>
        <p:spPr/>
        <p:txBody>
          <a:bodyPr/>
          <a:lstStyle/>
          <a:p>
            <a:fld id="{EF72CD70-AE22-4EE9-9355-768AA9B06C1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F9949D02-8B8E-448F-8C60-5C4BF8568E5C}" type="datetimeFigureOut">
              <a:rPr lang="en-CA" smtClean="0"/>
              <a:pPr/>
              <a:t>2017-03-04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9EBD754-D169-46AD-BC16-79C86E62CB92}" type="slidenum">
              <a:rPr lang="en-CA" smtClean="0"/>
              <a:pPr/>
              <a:t>‹#›</a:t>
            </a:fld>
            <a:endParaRPr lang="en-CA"/>
          </a:p>
        </p:txBody>
      </p:sp>
    </p:spTree>
    <p:extLst>
      <p:ext uri="{BB962C8B-B14F-4D97-AF65-F5344CB8AC3E}">
        <p14:creationId xmlns:p14="http://schemas.microsoft.com/office/powerpoint/2010/main" xmlns="" val="1598476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9949D02-8B8E-448F-8C60-5C4BF8568E5C}" type="datetimeFigureOut">
              <a:rPr lang="en-CA" smtClean="0"/>
              <a:pPr/>
              <a:t>2017-03-04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9EBD754-D169-46AD-BC16-79C86E62CB92}" type="slidenum">
              <a:rPr lang="en-CA" smtClean="0"/>
              <a:pPr/>
              <a:t>‹#›</a:t>
            </a:fld>
            <a:endParaRPr lang="en-CA"/>
          </a:p>
        </p:txBody>
      </p:sp>
    </p:spTree>
    <p:extLst>
      <p:ext uri="{BB962C8B-B14F-4D97-AF65-F5344CB8AC3E}">
        <p14:creationId xmlns:p14="http://schemas.microsoft.com/office/powerpoint/2010/main" xmlns="" val="2475537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9949D02-8B8E-448F-8C60-5C4BF8568E5C}" type="datetimeFigureOut">
              <a:rPr lang="en-CA" smtClean="0"/>
              <a:pPr/>
              <a:t>2017-03-04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9EBD754-D169-46AD-BC16-79C86E62CB92}" type="slidenum">
              <a:rPr lang="en-CA" smtClean="0"/>
              <a:pPr/>
              <a:t>‹#›</a:t>
            </a:fld>
            <a:endParaRPr lang="en-CA"/>
          </a:p>
        </p:txBody>
      </p:sp>
    </p:spTree>
    <p:extLst>
      <p:ext uri="{BB962C8B-B14F-4D97-AF65-F5344CB8AC3E}">
        <p14:creationId xmlns:p14="http://schemas.microsoft.com/office/powerpoint/2010/main" xmlns="" val="3791696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9949D02-8B8E-448F-8C60-5C4BF8568E5C}" type="datetimeFigureOut">
              <a:rPr lang="en-CA" smtClean="0"/>
              <a:pPr/>
              <a:t>2017-03-04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9EBD754-D169-46AD-BC16-79C86E62CB92}" type="slidenum">
              <a:rPr lang="en-CA" smtClean="0"/>
              <a:pPr/>
              <a:t>‹#›</a:t>
            </a:fld>
            <a:endParaRPr lang="en-CA"/>
          </a:p>
        </p:txBody>
      </p:sp>
    </p:spTree>
    <p:extLst>
      <p:ext uri="{BB962C8B-B14F-4D97-AF65-F5344CB8AC3E}">
        <p14:creationId xmlns:p14="http://schemas.microsoft.com/office/powerpoint/2010/main" xmlns="" val="3422928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949D02-8B8E-448F-8C60-5C4BF8568E5C}" type="datetimeFigureOut">
              <a:rPr lang="en-CA" smtClean="0"/>
              <a:pPr/>
              <a:t>2017-03-04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9EBD754-D169-46AD-BC16-79C86E62CB92}" type="slidenum">
              <a:rPr lang="en-CA" smtClean="0"/>
              <a:pPr/>
              <a:t>‹#›</a:t>
            </a:fld>
            <a:endParaRPr lang="en-CA"/>
          </a:p>
        </p:txBody>
      </p:sp>
    </p:spTree>
    <p:extLst>
      <p:ext uri="{BB962C8B-B14F-4D97-AF65-F5344CB8AC3E}">
        <p14:creationId xmlns:p14="http://schemas.microsoft.com/office/powerpoint/2010/main" xmlns="" val="2312218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9949D02-8B8E-448F-8C60-5C4BF8568E5C}" type="datetimeFigureOut">
              <a:rPr lang="en-CA" smtClean="0"/>
              <a:pPr/>
              <a:t>2017-03-04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9EBD754-D169-46AD-BC16-79C86E62CB92}" type="slidenum">
              <a:rPr lang="en-CA" smtClean="0"/>
              <a:pPr/>
              <a:t>‹#›</a:t>
            </a:fld>
            <a:endParaRPr lang="en-CA"/>
          </a:p>
        </p:txBody>
      </p:sp>
    </p:spTree>
    <p:extLst>
      <p:ext uri="{BB962C8B-B14F-4D97-AF65-F5344CB8AC3E}">
        <p14:creationId xmlns:p14="http://schemas.microsoft.com/office/powerpoint/2010/main" xmlns="" val="3725172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9949D02-8B8E-448F-8C60-5C4BF8568E5C}" type="datetimeFigureOut">
              <a:rPr lang="en-CA" smtClean="0"/>
              <a:pPr/>
              <a:t>2017-03-04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9EBD754-D169-46AD-BC16-79C86E62CB92}" type="slidenum">
              <a:rPr lang="en-CA" smtClean="0"/>
              <a:pPr/>
              <a:t>‹#›</a:t>
            </a:fld>
            <a:endParaRPr lang="en-CA"/>
          </a:p>
        </p:txBody>
      </p:sp>
    </p:spTree>
    <p:extLst>
      <p:ext uri="{BB962C8B-B14F-4D97-AF65-F5344CB8AC3E}">
        <p14:creationId xmlns:p14="http://schemas.microsoft.com/office/powerpoint/2010/main" xmlns="" val="2452693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F9949D02-8B8E-448F-8C60-5C4BF8568E5C}" type="datetimeFigureOut">
              <a:rPr lang="en-CA" smtClean="0"/>
              <a:pPr/>
              <a:t>2017-03-04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9EBD754-D169-46AD-BC16-79C86E62CB92}" type="slidenum">
              <a:rPr lang="en-CA" smtClean="0"/>
              <a:pPr/>
              <a:t>‹#›</a:t>
            </a:fld>
            <a:endParaRPr lang="en-CA"/>
          </a:p>
        </p:txBody>
      </p:sp>
    </p:spTree>
    <p:extLst>
      <p:ext uri="{BB962C8B-B14F-4D97-AF65-F5344CB8AC3E}">
        <p14:creationId xmlns:p14="http://schemas.microsoft.com/office/powerpoint/2010/main" xmlns="" val="1162266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949D02-8B8E-448F-8C60-5C4BF8568E5C}" type="datetimeFigureOut">
              <a:rPr lang="en-CA" smtClean="0"/>
              <a:pPr/>
              <a:t>2017-03-04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9EBD754-D169-46AD-BC16-79C86E62CB92}" type="slidenum">
              <a:rPr lang="en-CA" smtClean="0"/>
              <a:pPr/>
              <a:t>‹#›</a:t>
            </a:fld>
            <a:endParaRPr lang="en-CA"/>
          </a:p>
        </p:txBody>
      </p:sp>
    </p:spTree>
    <p:extLst>
      <p:ext uri="{BB962C8B-B14F-4D97-AF65-F5344CB8AC3E}">
        <p14:creationId xmlns:p14="http://schemas.microsoft.com/office/powerpoint/2010/main" xmlns="" val="3223063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949D02-8B8E-448F-8C60-5C4BF8568E5C}" type="datetimeFigureOut">
              <a:rPr lang="en-CA" smtClean="0"/>
              <a:pPr/>
              <a:t>2017-03-04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9EBD754-D169-46AD-BC16-79C86E62CB92}" type="slidenum">
              <a:rPr lang="en-CA" smtClean="0"/>
              <a:pPr/>
              <a:t>‹#›</a:t>
            </a:fld>
            <a:endParaRPr lang="en-CA"/>
          </a:p>
        </p:txBody>
      </p:sp>
    </p:spTree>
    <p:extLst>
      <p:ext uri="{BB962C8B-B14F-4D97-AF65-F5344CB8AC3E}">
        <p14:creationId xmlns:p14="http://schemas.microsoft.com/office/powerpoint/2010/main" xmlns="" val="4007763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949D02-8B8E-448F-8C60-5C4BF8568E5C}" type="datetimeFigureOut">
              <a:rPr lang="en-CA" smtClean="0"/>
              <a:pPr/>
              <a:t>2017-03-04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9EBD754-D169-46AD-BC16-79C86E62CB92}" type="slidenum">
              <a:rPr lang="en-CA" smtClean="0"/>
              <a:pPr/>
              <a:t>‹#›</a:t>
            </a:fld>
            <a:endParaRPr lang="en-CA"/>
          </a:p>
        </p:txBody>
      </p:sp>
    </p:spTree>
    <p:extLst>
      <p:ext uri="{BB962C8B-B14F-4D97-AF65-F5344CB8AC3E}">
        <p14:creationId xmlns:p14="http://schemas.microsoft.com/office/powerpoint/2010/main" xmlns="" val="1912460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949D02-8B8E-448F-8C60-5C4BF8568E5C}" type="datetimeFigureOut">
              <a:rPr lang="en-CA" smtClean="0"/>
              <a:pPr/>
              <a:t>2017-03-04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EBD754-D169-46AD-BC16-79C86E62CB92}" type="slidenum">
              <a:rPr lang="en-CA" smtClean="0"/>
              <a:pPr/>
              <a:t>‹#›</a:t>
            </a:fld>
            <a:endParaRPr lang="en-CA"/>
          </a:p>
        </p:txBody>
      </p:sp>
    </p:spTree>
    <p:extLst>
      <p:ext uri="{BB962C8B-B14F-4D97-AF65-F5344CB8AC3E}">
        <p14:creationId xmlns:p14="http://schemas.microsoft.com/office/powerpoint/2010/main" xmlns="" val="163067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https://openclipart.org/image/2400px/svg_to_png/227167/1441941755.png"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2204864"/>
            <a:ext cx="9036496" cy="1470025"/>
          </a:xfrm>
        </p:spPr>
        <p:txBody>
          <a:bodyPr>
            <a:normAutofit fontScale="90000"/>
          </a:bodyPr>
          <a:lstStyle/>
          <a:p>
            <a:r>
              <a:rPr lang="en-CA" sz="4200" dirty="0" smtClean="0">
                <a:solidFill>
                  <a:srgbClr val="006600"/>
                </a:solidFill>
                <a:latin typeface="Harvest" pitchFamily="2" charset="0"/>
              </a:rPr>
              <a:t>Five Bridges Wilderness Heritage Trust</a:t>
            </a:r>
            <a:br>
              <a:rPr lang="en-CA" sz="4200" dirty="0" smtClean="0">
                <a:solidFill>
                  <a:srgbClr val="006600"/>
                </a:solidFill>
                <a:latin typeface="Harvest" pitchFamily="2" charset="0"/>
              </a:rPr>
            </a:br>
            <a:r>
              <a:rPr lang="en-CA" sz="4200" dirty="0" smtClean="0">
                <a:solidFill>
                  <a:srgbClr val="006600"/>
                </a:solidFill>
                <a:latin typeface="Harvest" pitchFamily="2" charset="0"/>
              </a:rPr>
              <a:t>Annual General Meeting</a:t>
            </a:r>
            <a:endParaRPr lang="en-CA" sz="4200" dirty="0">
              <a:solidFill>
                <a:srgbClr val="006600"/>
              </a:solidFill>
              <a:latin typeface="Harvest" pitchFamily="2" charset="0"/>
            </a:endParaRPr>
          </a:p>
        </p:txBody>
      </p:sp>
      <p:sp>
        <p:nvSpPr>
          <p:cNvPr id="3" name="Subtitle 2"/>
          <p:cNvSpPr>
            <a:spLocks noGrp="1"/>
          </p:cNvSpPr>
          <p:nvPr>
            <p:ph type="subTitle" idx="1"/>
          </p:nvPr>
        </p:nvSpPr>
        <p:spPr>
          <a:xfrm>
            <a:off x="1403648" y="3933056"/>
            <a:ext cx="6400800" cy="2328664"/>
          </a:xfrm>
        </p:spPr>
        <p:txBody>
          <a:bodyPr/>
          <a:lstStyle/>
          <a:p>
            <a:r>
              <a:rPr lang="en-CA" dirty="0" smtClean="0">
                <a:solidFill>
                  <a:schemeClr val="tx1"/>
                </a:solidFill>
                <a:latin typeface="Arial" panose="020B0604020202020204" pitchFamily="34" charset="0"/>
                <a:cs typeface="Arial" panose="020B0604020202020204" pitchFamily="34" charset="0"/>
              </a:rPr>
              <a:t>March 5, 2017</a:t>
            </a:r>
          </a:p>
          <a:p>
            <a:r>
              <a:rPr lang="en-CA" dirty="0" smtClean="0">
                <a:solidFill>
                  <a:schemeClr val="tx1"/>
                </a:solidFill>
                <a:latin typeface="Arial" panose="020B0604020202020204" pitchFamily="34" charset="0"/>
                <a:cs typeface="Arial" panose="020B0604020202020204" pitchFamily="34" charset="0"/>
              </a:rPr>
              <a:t>Estabrooks Community Hall</a:t>
            </a:r>
          </a:p>
          <a:p>
            <a:r>
              <a:rPr lang="en-CA" dirty="0" smtClean="0">
                <a:solidFill>
                  <a:schemeClr val="tx1"/>
                </a:solidFill>
                <a:latin typeface="Arial" panose="020B0604020202020204" pitchFamily="34" charset="0"/>
                <a:cs typeface="Arial" panose="020B0604020202020204" pitchFamily="34" charset="0"/>
              </a:rPr>
              <a:t>Lewis Lake</a:t>
            </a:r>
            <a:endParaRPr lang="en-CA" dirty="0">
              <a:solidFill>
                <a:schemeClr val="tx1"/>
              </a:solidFill>
              <a:latin typeface="Arial" panose="020B0604020202020204" pitchFamily="34" charset="0"/>
              <a:cs typeface="Arial" panose="020B0604020202020204" pitchFamily="34" charset="0"/>
            </a:endParaRPr>
          </a:p>
        </p:txBody>
      </p:sp>
      <p:pic>
        <p:nvPicPr>
          <p:cNvPr id="1026" name="Picture 2" descr="head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88"/>
            <a:ext cx="9144000" cy="1555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38102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b="1" dirty="0" smtClean="0">
                <a:solidFill>
                  <a:srgbClr val="006600"/>
                </a:solidFill>
              </a:rPr>
              <a:t>New Board Nominees</a:t>
            </a:r>
            <a:endParaRPr lang="en-CA" sz="4000" b="1" dirty="0">
              <a:solidFill>
                <a:srgbClr val="006600"/>
              </a:solidFill>
            </a:endParaRPr>
          </a:p>
        </p:txBody>
      </p:sp>
      <p:sp>
        <p:nvSpPr>
          <p:cNvPr id="3" name="Content Placeholder 2"/>
          <p:cNvSpPr>
            <a:spLocks noGrp="1"/>
          </p:cNvSpPr>
          <p:nvPr>
            <p:ph sz="half" idx="1"/>
          </p:nvPr>
        </p:nvSpPr>
        <p:spPr>
          <a:xfrm>
            <a:off x="457201" y="1600201"/>
            <a:ext cx="3178696" cy="1900808"/>
          </a:xfrm>
        </p:spPr>
        <p:txBody>
          <a:bodyPr>
            <a:normAutofit fontScale="40000" lnSpcReduction="20000"/>
          </a:bodyPr>
          <a:lstStyle/>
          <a:p>
            <a:pPr marL="0" indent="0" algn="ctr">
              <a:buNone/>
            </a:pPr>
            <a:endParaRPr lang="en-CA" sz="8000" b="1" i="1" u="sng" dirty="0">
              <a:latin typeface="Arial" panose="020B0604020202020204" pitchFamily="34" charset="0"/>
              <a:cs typeface="Arial" panose="020B0604020202020204" pitchFamily="34" charset="0"/>
            </a:endParaRPr>
          </a:p>
          <a:p>
            <a:pPr marL="0" indent="0" algn="ctr">
              <a:buNone/>
            </a:pPr>
            <a:endParaRPr lang="en-CA" sz="8000" b="1" i="1" u="sng" dirty="0">
              <a:latin typeface="Arial" panose="020B0604020202020204" pitchFamily="34" charset="0"/>
              <a:cs typeface="Arial" panose="020B0604020202020204" pitchFamily="34" charset="0"/>
            </a:endParaRPr>
          </a:p>
          <a:p>
            <a:pPr marL="0" indent="0" algn="ctr">
              <a:buNone/>
            </a:pPr>
            <a:endParaRPr lang="en-CA" sz="8800" dirty="0">
              <a:latin typeface="Arial" panose="020B0604020202020204" pitchFamily="34" charset="0"/>
              <a:cs typeface="Arial" panose="020B0604020202020204" pitchFamily="34" charset="0"/>
            </a:endParaRPr>
          </a:p>
          <a:p>
            <a:pPr algn="ctr"/>
            <a:endParaRPr lang="en-CA" dirty="0" smtClean="0"/>
          </a:p>
          <a:p>
            <a:pPr algn="ctr"/>
            <a:endParaRPr lang="en-CA" dirty="0"/>
          </a:p>
        </p:txBody>
      </p:sp>
      <p:sp>
        <p:nvSpPr>
          <p:cNvPr id="9" name="Content Placeholder 8"/>
          <p:cNvSpPr>
            <a:spLocks noGrp="1"/>
          </p:cNvSpPr>
          <p:nvPr>
            <p:ph sz="half" idx="2"/>
          </p:nvPr>
        </p:nvSpPr>
        <p:spPr>
          <a:xfrm>
            <a:off x="2123728" y="2132856"/>
            <a:ext cx="6563072" cy="2088231"/>
          </a:xfrm>
        </p:spPr>
        <p:txBody>
          <a:bodyPr>
            <a:normAutofit fontScale="40000" lnSpcReduction="20000"/>
          </a:bodyPr>
          <a:lstStyle/>
          <a:p>
            <a:pPr lvl="5">
              <a:buNone/>
            </a:pPr>
            <a:r>
              <a:rPr lang="en-US" sz="9800" dirty="0" smtClean="0"/>
              <a:t>Bridget Adams</a:t>
            </a:r>
            <a:endParaRPr lang="en-CA" sz="9800" dirty="0" smtClean="0"/>
          </a:p>
          <a:p>
            <a:pPr lvl="5">
              <a:buNone/>
            </a:pPr>
            <a:r>
              <a:rPr lang="en-US" sz="9800" dirty="0" smtClean="0"/>
              <a:t>Pamela Lovelace</a:t>
            </a:r>
            <a:endParaRPr lang="en-CA" sz="9800" dirty="0" smtClean="0"/>
          </a:p>
          <a:p>
            <a:pPr lvl="5">
              <a:buNone/>
            </a:pPr>
            <a:r>
              <a:rPr lang="en-US" sz="9800" dirty="0" smtClean="0"/>
              <a:t>Melinda Spooner</a:t>
            </a:r>
            <a:endParaRPr lang="en-CA" sz="9800" dirty="0" smtClean="0"/>
          </a:p>
          <a:p>
            <a:pPr marL="0" indent="0">
              <a:buNone/>
            </a:pPr>
            <a:endParaRPr lang="en-US" sz="2400" dirty="0" smtClean="0"/>
          </a:p>
          <a:p>
            <a:endParaRPr lang="en-CA" dirty="0"/>
          </a:p>
        </p:txBody>
      </p:sp>
      <p:pic>
        <p:nvPicPr>
          <p:cNvPr id="10" name="Picture 9" descr="a466e422fac2f363eddfa0d4df211a73_summer-welcome-cli-art-photo-welcome-sign-clip-art_640-523.png"/>
          <p:cNvPicPr>
            <a:picLocks noChangeAspect="1"/>
          </p:cNvPicPr>
          <p:nvPr/>
        </p:nvPicPr>
        <p:blipFill>
          <a:blip r:embed="rId3" cstate="print"/>
          <a:stretch>
            <a:fillRect/>
          </a:stretch>
        </p:blipFill>
        <p:spPr>
          <a:xfrm>
            <a:off x="899592" y="1412776"/>
            <a:ext cx="2391144" cy="1954013"/>
          </a:xfrm>
          <a:prstGeom prst="rect">
            <a:avLst/>
          </a:prstGeom>
        </p:spPr>
      </p:pic>
    </p:spTree>
    <p:extLst>
      <p:ext uri="{BB962C8B-B14F-4D97-AF65-F5344CB8AC3E}">
        <p14:creationId xmlns:p14="http://schemas.microsoft.com/office/powerpoint/2010/main" xmlns="" val="2354571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60648"/>
            <a:ext cx="8229600" cy="1143000"/>
          </a:xfrm>
        </p:spPr>
        <p:txBody>
          <a:bodyPr>
            <a:normAutofit/>
          </a:bodyPr>
          <a:lstStyle/>
          <a:p>
            <a:r>
              <a:rPr lang="en-US" sz="4000" b="1" dirty="0" smtClean="0">
                <a:solidFill>
                  <a:srgbClr val="006600"/>
                </a:solidFill>
              </a:rPr>
              <a:t>News and Community Sharing</a:t>
            </a:r>
            <a:endParaRPr lang="en-US" sz="4000" b="1" dirty="0">
              <a:solidFill>
                <a:srgbClr val="006600"/>
              </a:solidFill>
            </a:endParaRPr>
          </a:p>
        </p:txBody>
      </p:sp>
      <p:sp>
        <p:nvSpPr>
          <p:cNvPr id="5" name="Content Placeholder 4"/>
          <p:cNvSpPr>
            <a:spLocks noGrp="1"/>
          </p:cNvSpPr>
          <p:nvPr>
            <p:ph sz="half" idx="1"/>
          </p:nvPr>
        </p:nvSpPr>
        <p:spPr/>
        <p:txBody>
          <a:bodyPr>
            <a:normAutofit/>
          </a:bodyPr>
          <a:lstStyle/>
          <a:p>
            <a:pPr marL="0" indent="0"/>
            <a:r>
              <a:rPr lang="en-US" sz="3600" dirty="0" smtClean="0"/>
              <a:t>Communications       Update</a:t>
            </a:r>
          </a:p>
          <a:p>
            <a:pPr marL="0" indent="0"/>
            <a:endParaRPr lang="en-US" sz="3600" dirty="0" smtClean="0"/>
          </a:p>
          <a:p>
            <a:pPr marL="0" indent="0"/>
            <a:r>
              <a:rPr lang="en-US" sz="3600" dirty="0" smtClean="0"/>
              <a:t>Community</a:t>
            </a:r>
          </a:p>
          <a:p>
            <a:pPr marL="0" indent="0">
              <a:buNone/>
            </a:pPr>
            <a:r>
              <a:rPr lang="en-US" sz="3600" dirty="0" smtClean="0"/>
              <a:t>Announcements</a:t>
            </a:r>
            <a:endParaRPr lang="en-US" sz="3600" dirty="0"/>
          </a:p>
        </p:txBody>
      </p:sp>
      <p:pic>
        <p:nvPicPr>
          <p:cNvPr id="8" name="Content Placeholder 7" descr="FacebookLogo230x76.png"/>
          <p:cNvPicPr>
            <a:picLocks noGrp="1" noChangeAspect="1"/>
          </p:cNvPicPr>
          <p:nvPr>
            <p:ph sz="half" idx="2"/>
          </p:nvPr>
        </p:nvPicPr>
        <p:blipFill>
          <a:blip r:embed="rId3" cstate="print"/>
          <a:stretch>
            <a:fillRect/>
          </a:stretch>
        </p:blipFill>
        <p:spPr>
          <a:xfrm>
            <a:off x="5220072" y="1772816"/>
            <a:ext cx="2920635" cy="965079"/>
          </a:xfrm>
        </p:spPr>
      </p:pic>
      <p:pic>
        <p:nvPicPr>
          <p:cNvPr id="14337" name="Picture 1"/>
          <p:cNvPicPr>
            <a:picLocks noChangeAspect="1" noChangeArrowheads="1"/>
          </p:cNvPicPr>
          <p:nvPr/>
        </p:nvPicPr>
        <p:blipFill>
          <a:blip r:embed="rId4" cstate="print"/>
          <a:srcRect/>
          <a:stretch>
            <a:fillRect/>
          </a:stretch>
        </p:blipFill>
        <p:spPr bwMode="auto">
          <a:xfrm>
            <a:off x="4788024" y="3356992"/>
            <a:ext cx="3744416" cy="1800200"/>
          </a:xfrm>
          <a:prstGeom prst="rect">
            <a:avLst/>
          </a:prstGeom>
          <a:noFill/>
          <a:ln w="9525">
            <a:noFill/>
            <a:miter lim="800000"/>
            <a:headEnd/>
            <a:tailEnd/>
          </a:ln>
        </p:spPr>
      </p:pic>
      <p:sp>
        <p:nvSpPr>
          <p:cNvPr id="9" name="Rectangle 8"/>
          <p:cNvSpPr/>
          <p:nvPr/>
        </p:nvSpPr>
        <p:spPr>
          <a:xfrm>
            <a:off x="4788024" y="3068960"/>
            <a:ext cx="3744416" cy="369332"/>
          </a:xfrm>
          <a:prstGeom prst="rect">
            <a:avLst/>
          </a:prstGeom>
        </p:spPr>
        <p:txBody>
          <a:bodyPr wrap="square">
            <a:spAutoFit/>
          </a:bodyPr>
          <a:lstStyle/>
          <a:p>
            <a:r>
              <a:rPr lang="en-CA" dirty="0" smtClean="0"/>
              <a:t>            www.fivebridgestrust.ca</a:t>
            </a:r>
            <a:endParaRPr lang="en-CA" dirty="0"/>
          </a:p>
        </p:txBody>
      </p:sp>
    </p:spTree>
    <p:extLst>
      <p:ext uri="{BB962C8B-B14F-4D97-AF65-F5344CB8AC3E}">
        <p14:creationId xmlns:p14="http://schemas.microsoft.com/office/powerpoint/2010/main" xmlns="" val="2015049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4069" y="250455"/>
            <a:ext cx="7664195" cy="584775"/>
          </a:xfrm>
          <a:prstGeom prst="rect">
            <a:avLst/>
          </a:prstGeom>
          <a:noFill/>
          <a:ln w="25400">
            <a:solidFill>
              <a:srgbClr val="0000FF"/>
            </a:solidFill>
          </a:ln>
        </p:spPr>
        <p:txBody>
          <a:bodyPr wrap="square" rtlCol="0">
            <a:spAutoFit/>
          </a:bodyPr>
          <a:lstStyle/>
          <a:p>
            <a:pPr algn="ctr"/>
            <a:r>
              <a:rPr lang="en-CA" sz="3200" b="1" u="sng" dirty="0" smtClean="0">
                <a:solidFill>
                  <a:srgbClr val="0000CC"/>
                </a:solidFill>
              </a:rPr>
              <a:t>O</a:t>
            </a:r>
            <a:r>
              <a:rPr lang="en-CA" sz="3200" b="1" dirty="0" smtClean="0">
                <a:solidFill>
                  <a:srgbClr val="0000CC"/>
                </a:solidFill>
              </a:rPr>
              <a:t>ur </a:t>
            </a:r>
            <a:r>
              <a:rPr lang="en-CA" sz="3200" b="1" u="sng" dirty="0" smtClean="0">
                <a:solidFill>
                  <a:srgbClr val="0000CC"/>
                </a:solidFill>
              </a:rPr>
              <a:t>N</a:t>
            </a:r>
            <a:r>
              <a:rPr lang="en-CA" sz="3200" b="1" dirty="0" smtClean="0">
                <a:solidFill>
                  <a:srgbClr val="0000CC"/>
                </a:solidFill>
              </a:rPr>
              <a:t>ew </a:t>
            </a:r>
            <a:r>
              <a:rPr lang="en-CA" sz="3200" b="1" u="sng" dirty="0" smtClean="0">
                <a:solidFill>
                  <a:srgbClr val="0000CC"/>
                </a:solidFill>
              </a:rPr>
              <a:t>E</a:t>
            </a:r>
            <a:r>
              <a:rPr lang="en-CA" sz="3200" b="1" dirty="0" smtClean="0">
                <a:solidFill>
                  <a:srgbClr val="0000CC"/>
                </a:solidFill>
              </a:rPr>
              <a:t>conomy</a:t>
            </a:r>
            <a:r>
              <a:rPr lang="en-CA" sz="2800" b="1" dirty="0" smtClean="0">
                <a:solidFill>
                  <a:srgbClr val="0000CC"/>
                </a:solidFill>
              </a:rPr>
              <a:t> in St. Margaret’s Bay</a:t>
            </a:r>
            <a:endParaRPr lang="en-CA" sz="2800" b="1" dirty="0">
              <a:solidFill>
                <a:srgbClr val="0000CC"/>
              </a:solidFill>
            </a:endParaRPr>
          </a:p>
        </p:txBody>
      </p:sp>
      <p:sp>
        <p:nvSpPr>
          <p:cNvPr id="5" name="TextBox 4"/>
          <p:cNvSpPr txBox="1"/>
          <p:nvPr/>
        </p:nvSpPr>
        <p:spPr>
          <a:xfrm>
            <a:off x="539552" y="908720"/>
            <a:ext cx="8235191" cy="1000274"/>
          </a:xfrm>
          <a:prstGeom prst="rect">
            <a:avLst/>
          </a:prstGeom>
          <a:noFill/>
        </p:spPr>
        <p:txBody>
          <a:bodyPr wrap="square" rtlCol="0">
            <a:spAutoFit/>
          </a:bodyPr>
          <a:lstStyle/>
          <a:p>
            <a:pPr algn="ctr"/>
            <a:r>
              <a:rPr lang="en-CA" b="1" u="sng" dirty="0" smtClean="0"/>
              <a:t>ONE SMB</a:t>
            </a:r>
            <a:r>
              <a:rPr lang="en-CA" u="sng" dirty="0" smtClean="0"/>
              <a:t> community workshop</a:t>
            </a:r>
            <a:r>
              <a:rPr lang="en-CA" dirty="0" smtClean="0"/>
              <a:t>  Nov. 15, 2014</a:t>
            </a:r>
          </a:p>
          <a:p>
            <a:pPr algn="ctr">
              <a:spcBef>
                <a:spcPts val="600"/>
              </a:spcBef>
            </a:pPr>
            <a:r>
              <a:rPr lang="en-CA" b="1" dirty="0" smtClean="0"/>
              <a:t>Reviewing the Ivany report to build a prosperous</a:t>
            </a:r>
          </a:p>
          <a:p>
            <a:pPr algn="ctr"/>
            <a:r>
              <a:rPr lang="en-CA" b="1" dirty="0" smtClean="0"/>
              <a:t>future brought forth the following initiatives</a:t>
            </a:r>
            <a:endParaRPr lang="en-CA" b="1" dirty="0"/>
          </a:p>
        </p:txBody>
      </p:sp>
      <p:sp>
        <p:nvSpPr>
          <p:cNvPr id="7" name="TextBox 6"/>
          <p:cNvSpPr txBox="1"/>
          <p:nvPr/>
        </p:nvSpPr>
        <p:spPr>
          <a:xfrm>
            <a:off x="1807506" y="1889131"/>
            <a:ext cx="2467896" cy="369332"/>
          </a:xfrm>
          <a:prstGeom prst="rect">
            <a:avLst/>
          </a:prstGeom>
          <a:noFill/>
        </p:spPr>
        <p:txBody>
          <a:bodyPr wrap="square" rtlCol="0">
            <a:spAutoFit/>
          </a:bodyPr>
          <a:lstStyle/>
          <a:p>
            <a:endParaRPr lang="en-CA" dirty="0"/>
          </a:p>
        </p:txBody>
      </p:sp>
      <p:sp>
        <p:nvSpPr>
          <p:cNvPr id="9" name="TextBox 8"/>
          <p:cNvSpPr txBox="1"/>
          <p:nvPr/>
        </p:nvSpPr>
        <p:spPr>
          <a:xfrm>
            <a:off x="1343634" y="2916501"/>
            <a:ext cx="6827846" cy="523220"/>
          </a:xfrm>
          <a:prstGeom prst="rect">
            <a:avLst/>
          </a:prstGeom>
          <a:noFill/>
        </p:spPr>
        <p:txBody>
          <a:bodyPr wrap="square" rtlCol="0">
            <a:spAutoFit/>
          </a:bodyPr>
          <a:lstStyle/>
          <a:p>
            <a:r>
              <a:rPr lang="en-CA" sz="2400" dirty="0" smtClean="0"/>
              <a:t>●</a:t>
            </a:r>
            <a:r>
              <a:rPr lang="en-CA" sz="2400" b="1" dirty="0" smtClean="0"/>
              <a:t>  </a:t>
            </a:r>
            <a:r>
              <a:rPr lang="en-CA" sz="2800" b="1" dirty="0" smtClean="0"/>
              <a:t>Connecting Communities</a:t>
            </a:r>
            <a:endParaRPr lang="en-CA" sz="2800" dirty="0"/>
          </a:p>
        </p:txBody>
      </p:sp>
      <p:sp>
        <p:nvSpPr>
          <p:cNvPr id="10" name="TextBox 9"/>
          <p:cNvSpPr txBox="1"/>
          <p:nvPr/>
        </p:nvSpPr>
        <p:spPr>
          <a:xfrm>
            <a:off x="1355059" y="2074943"/>
            <a:ext cx="7249389" cy="523220"/>
          </a:xfrm>
          <a:prstGeom prst="rect">
            <a:avLst/>
          </a:prstGeom>
          <a:noFill/>
        </p:spPr>
        <p:txBody>
          <a:bodyPr wrap="square" rtlCol="0">
            <a:spAutoFit/>
          </a:bodyPr>
          <a:lstStyle/>
          <a:p>
            <a:r>
              <a:rPr lang="en-CA" sz="2400" dirty="0" smtClean="0"/>
              <a:t>●</a:t>
            </a:r>
            <a:r>
              <a:rPr lang="en-CA" sz="2400" b="1" dirty="0" smtClean="0"/>
              <a:t>  </a:t>
            </a:r>
            <a:r>
              <a:rPr lang="en-CA" sz="2800" b="1" dirty="0" smtClean="0"/>
              <a:t>Economical Housing and Trail Development</a:t>
            </a:r>
            <a:endParaRPr lang="en-CA" sz="2800" dirty="0"/>
          </a:p>
        </p:txBody>
      </p:sp>
      <p:sp>
        <p:nvSpPr>
          <p:cNvPr id="11" name="TextBox 10"/>
          <p:cNvSpPr txBox="1"/>
          <p:nvPr/>
        </p:nvSpPr>
        <p:spPr>
          <a:xfrm>
            <a:off x="1355061" y="2503128"/>
            <a:ext cx="7241449" cy="523220"/>
          </a:xfrm>
          <a:prstGeom prst="rect">
            <a:avLst/>
          </a:prstGeom>
          <a:noFill/>
        </p:spPr>
        <p:txBody>
          <a:bodyPr wrap="square" rtlCol="0">
            <a:spAutoFit/>
          </a:bodyPr>
          <a:lstStyle/>
          <a:p>
            <a:r>
              <a:rPr lang="en-CA" sz="2400" dirty="0" smtClean="0"/>
              <a:t>●</a:t>
            </a:r>
            <a:r>
              <a:rPr lang="en-CA" sz="2400" b="1" dirty="0" smtClean="0"/>
              <a:t>  </a:t>
            </a:r>
            <a:r>
              <a:rPr lang="en-CA" sz="2800" b="1" dirty="0" smtClean="0"/>
              <a:t>Branding St. Margaret’s Bay</a:t>
            </a:r>
            <a:endParaRPr lang="en-CA" sz="2800" dirty="0"/>
          </a:p>
        </p:txBody>
      </p:sp>
      <p:sp>
        <p:nvSpPr>
          <p:cNvPr id="13" name="TextBox 12"/>
          <p:cNvSpPr txBox="1"/>
          <p:nvPr/>
        </p:nvSpPr>
        <p:spPr>
          <a:xfrm>
            <a:off x="1341350" y="3327185"/>
            <a:ext cx="6827846" cy="523220"/>
          </a:xfrm>
          <a:prstGeom prst="rect">
            <a:avLst/>
          </a:prstGeom>
          <a:noFill/>
        </p:spPr>
        <p:txBody>
          <a:bodyPr wrap="square" rtlCol="0">
            <a:spAutoFit/>
          </a:bodyPr>
          <a:lstStyle/>
          <a:p>
            <a:r>
              <a:rPr lang="en-CA" sz="2400" dirty="0" smtClean="0"/>
              <a:t>●</a:t>
            </a:r>
            <a:r>
              <a:rPr lang="en-CA" sz="2400" b="1" dirty="0" smtClean="0"/>
              <a:t>  </a:t>
            </a:r>
            <a:r>
              <a:rPr lang="en-CA" sz="2800" b="1" dirty="0" smtClean="0"/>
              <a:t>Home Based Business</a:t>
            </a:r>
            <a:endParaRPr lang="en-CA" sz="2800" dirty="0"/>
          </a:p>
        </p:txBody>
      </p:sp>
      <p:sp>
        <p:nvSpPr>
          <p:cNvPr id="14" name="TextBox 13"/>
          <p:cNvSpPr txBox="1"/>
          <p:nvPr/>
        </p:nvSpPr>
        <p:spPr>
          <a:xfrm>
            <a:off x="1352774" y="3737865"/>
            <a:ext cx="6827846" cy="523220"/>
          </a:xfrm>
          <a:prstGeom prst="rect">
            <a:avLst/>
          </a:prstGeom>
          <a:noFill/>
        </p:spPr>
        <p:txBody>
          <a:bodyPr wrap="square" rtlCol="0">
            <a:spAutoFit/>
          </a:bodyPr>
          <a:lstStyle/>
          <a:p>
            <a:r>
              <a:rPr lang="en-CA" sz="2400" dirty="0" smtClean="0"/>
              <a:t>●</a:t>
            </a:r>
            <a:r>
              <a:rPr lang="en-CA" sz="2400" b="1" dirty="0" smtClean="0"/>
              <a:t>  </a:t>
            </a:r>
            <a:r>
              <a:rPr lang="en-CA" sz="2800" b="1" dirty="0" smtClean="0"/>
              <a:t>Multi-use Community Space</a:t>
            </a:r>
            <a:endParaRPr lang="en-CA" sz="2800" dirty="0"/>
          </a:p>
        </p:txBody>
      </p:sp>
      <p:sp>
        <p:nvSpPr>
          <p:cNvPr id="15" name="TextBox 14"/>
          <p:cNvSpPr txBox="1"/>
          <p:nvPr/>
        </p:nvSpPr>
        <p:spPr>
          <a:xfrm>
            <a:off x="1380196" y="4149889"/>
            <a:ext cx="5141451" cy="523220"/>
          </a:xfrm>
          <a:prstGeom prst="rect">
            <a:avLst/>
          </a:prstGeom>
          <a:noFill/>
        </p:spPr>
        <p:txBody>
          <a:bodyPr wrap="square" rtlCol="0">
            <a:spAutoFit/>
          </a:bodyPr>
          <a:lstStyle/>
          <a:p>
            <a:r>
              <a:rPr lang="en-CA" sz="2400" dirty="0" smtClean="0"/>
              <a:t>●</a:t>
            </a:r>
            <a:r>
              <a:rPr lang="en-CA" sz="2400" b="1" dirty="0" smtClean="0"/>
              <a:t>  </a:t>
            </a:r>
            <a:r>
              <a:rPr lang="en-CA" sz="2800" b="1" dirty="0" smtClean="0"/>
              <a:t>Engaging Youth</a:t>
            </a:r>
            <a:endParaRPr lang="en-CA" sz="2800" dirty="0"/>
          </a:p>
        </p:txBody>
      </p:sp>
      <p:sp>
        <p:nvSpPr>
          <p:cNvPr id="16" name="TextBox 15"/>
          <p:cNvSpPr txBox="1"/>
          <p:nvPr/>
        </p:nvSpPr>
        <p:spPr>
          <a:xfrm>
            <a:off x="1377913" y="4609047"/>
            <a:ext cx="5141451" cy="523220"/>
          </a:xfrm>
          <a:prstGeom prst="rect">
            <a:avLst/>
          </a:prstGeom>
          <a:noFill/>
        </p:spPr>
        <p:txBody>
          <a:bodyPr wrap="square" rtlCol="0">
            <a:spAutoFit/>
          </a:bodyPr>
          <a:lstStyle/>
          <a:p>
            <a:r>
              <a:rPr lang="en-CA" sz="2400" dirty="0" smtClean="0"/>
              <a:t>●</a:t>
            </a:r>
            <a:r>
              <a:rPr lang="en-CA" sz="2400" b="1" dirty="0" smtClean="0"/>
              <a:t>  </a:t>
            </a:r>
            <a:r>
              <a:rPr lang="en-CA" sz="2800" b="1" dirty="0" smtClean="0"/>
              <a:t>Vital Signs</a:t>
            </a:r>
            <a:endParaRPr lang="en-CA" sz="2800" dirty="0"/>
          </a:p>
        </p:txBody>
      </p:sp>
      <p:sp>
        <p:nvSpPr>
          <p:cNvPr id="17" name="TextBox 16"/>
          <p:cNvSpPr txBox="1"/>
          <p:nvPr/>
        </p:nvSpPr>
        <p:spPr>
          <a:xfrm>
            <a:off x="827584" y="5373217"/>
            <a:ext cx="6984776" cy="1384995"/>
          </a:xfrm>
          <a:prstGeom prst="rect">
            <a:avLst/>
          </a:prstGeom>
          <a:noFill/>
          <a:ln w="25400">
            <a:solidFill>
              <a:srgbClr val="009900"/>
            </a:solidFill>
          </a:ln>
        </p:spPr>
        <p:txBody>
          <a:bodyPr wrap="square" rtlCol="0">
            <a:spAutoFit/>
          </a:bodyPr>
          <a:lstStyle/>
          <a:p>
            <a:pPr marL="344488" indent="-344488" algn="ctr"/>
            <a:r>
              <a:rPr lang="en-CA" sz="2800" b="1" dirty="0" smtClean="0">
                <a:solidFill>
                  <a:srgbClr val="009900"/>
                </a:solidFill>
              </a:rPr>
              <a:t>→ a SMB Community Enterprise Centre</a:t>
            </a:r>
          </a:p>
          <a:p>
            <a:pPr marL="344488" algn="ctr"/>
            <a:r>
              <a:rPr lang="en-CA" sz="2800" b="1" dirty="0" smtClean="0">
                <a:solidFill>
                  <a:srgbClr val="009900"/>
                </a:solidFill>
              </a:rPr>
              <a:t> to serve and network SMB volunteer organizations with local business</a:t>
            </a:r>
            <a:r>
              <a:rPr lang="en-CA" sz="2400" dirty="0" smtClean="0">
                <a:solidFill>
                  <a:srgbClr val="009900"/>
                </a:solidFill>
              </a:rPr>
              <a:t>.</a:t>
            </a:r>
            <a:endParaRPr lang="en-CA" sz="3600" dirty="0">
              <a:solidFill>
                <a:srgbClr val="0099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Image result for map of the world"/>
          <p:cNvPicPr>
            <a:picLocks noChangeAspect="1"/>
          </p:cNvPicPr>
          <p:nvPr/>
        </p:nvPicPr>
        <p:blipFill>
          <a:blip r:embed="rId3" cstate="print">
            <a:lum contrast="36000"/>
          </a:blip>
          <a:srcRect l="5937" r="7703"/>
          <a:stretch>
            <a:fillRect/>
          </a:stretch>
        </p:blipFill>
        <p:spPr bwMode="auto">
          <a:xfrm>
            <a:off x="681103" y="933121"/>
            <a:ext cx="7832699" cy="3200701"/>
          </a:xfrm>
          <a:prstGeom prst="rect">
            <a:avLst/>
          </a:prstGeom>
          <a:noFill/>
          <a:ln w="9525">
            <a:noFill/>
            <a:miter lim="800000"/>
            <a:headEnd/>
            <a:tailEnd/>
          </a:ln>
          <a:effectLst>
            <a:outerShdw algn="ctr" rotWithShape="0">
              <a:srgbClr val="000000">
                <a:alpha val="55000"/>
              </a:srgbClr>
            </a:outerShdw>
          </a:effectLst>
        </p:spPr>
      </p:pic>
      <p:sp>
        <p:nvSpPr>
          <p:cNvPr id="5" name="Shape 4"/>
          <p:cNvSpPr/>
          <p:nvPr/>
        </p:nvSpPr>
        <p:spPr>
          <a:xfrm>
            <a:off x="2006608" y="1032414"/>
            <a:ext cx="5475172" cy="3468593"/>
          </a:xfrm>
          <a:prstGeom prst="funnel">
            <a:avLst/>
          </a:prstGeom>
          <a:noFill/>
          <a:ln w="25400">
            <a:solidFill>
              <a:srgbClr val="5B9BD5"/>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7" name="Oval 16"/>
          <p:cNvSpPr/>
          <p:nvPr/>
        </p:nvSpPr>
        <p:spPr>
          <a:xfrm>
            <a:off x="5602395" y="1954132"/>
            <a:ext cx="1187163" cy="699273"/>
          </a:xfrm>
          <a:prstGeom prst="ellipse">
            <a:avLst/>
          </a:prstGeom>
          <a:solidFill>
            <a:srgbClr val="FFFF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Oval 36"/>
          <p:cNvSpPr/>
          <p:nvPr/>
        </p:nvSpPr>
        <p:spPr>
          <a:xfrm>
            <a:off x="3390983" y="2822071"/>
            <a:ext cx="1187163" cy="699273"/>
          </a:xfrm>
          <a:prstGeom prst="ellipse">
            <a:avLst/>
          </a:prstGeom>
          <a:solidFill>
            <a:srgbClr val="92D05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Oval 37"/>
          <p:cNvSpPr/>
          <p:nvPr/>
        </p:nvSpPr>
        <p:spPr>
          <a:xfrm>
            <a:off x="2754286" y="1957821"/>
            <a:ext cx="1187163" cy="699273"/>
          </a:xfrm>
          <a:prstGeom prst="ellipse">
            <a:avLst/>
          </a:prstGeom>
          <a:solidFill>
            <a:srgbClr val="92D05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Oval 39"/>
          <p:cNvSpPr/>
          <p:nvPr/>
        </p:nvSpPr>
        <p:spPr>
          <a:xfrm>
            <a:off x="4895886" y="2835271"/>
            <a:ext cx="1187163" cy="699273"/>
          </a:xfrm>
          <a:prstGeom prst="ellipse">
            <a:avLst/>
          </a:prstGeom>
          <a:solidFill>
            <a:srgbClr val="FFFF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Freeform 44"/>
          <p:cNvSpPr/>
          <p:nvPr/>
        </p:nvSpPr>
        <p:spPr>
          <a:xfrm>
            <a:off x="4261234" y="5435464"/>
            <a:ext cx="988870" cy="937969"/>
          </a:xfrm>
          <a:custGeom>
            <a:avLst/>
            <a:gdLst>
              <a:gd name="connsiteX0" fmla="*/ 422821 w 856506"/>
              <a:gd name="connsiteY0" fmla="*/ 0 h 1378728"/>
              <a:gd name="connsiteX1" fmla="*/ 508019 w 856506"/>
              <a:gd name="connsiteY1" fmla="*/ 45625 h 1378728"/>
              <a:gd name="connsiteX2" fmla="*/ 856506 w 856506"/>
              <a:gd name="connsiteY2" fmla="*/ 692273 h 1378728"/>
              <a:gd name="connsiteX3" fmla="*/ 508019 w 856506"/>
              <a:gd name="connsiteY3" fmla="*/ 1338921 h 1378728"/>
              <a:gd name="connsiteX4" fmla="*/ 433685 w 856506"/>
              <a:gd name="connsiteY4" fmla="*/ 1378728 h 1378728"/>
              <a:gd name="connsiteX5" fmla="*/ 348487 w 856506"/>
              <a:gd name="connsiteY5" fmla="*/ 1333103 h 1378728"/>
              <a:gd name="connsiteX6" fmla="*/ 0 w 856506"/>
              <a:gd name="connsiteY6" fmla="*/ 686455 h 1378728"/>
              <a:gd name="connsiteX7" fmla="*/ 348487 w 856506"/>
              <a:gd name="connsiteY7" fmla="*/ 39807 h 1378728"/>
              <a:gd name="connsiteX8" fmla="*/ 422821 w 856506"/>
              <a:gd name="connsiteY8" fmla="*/ 0 h 137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6506" h="1378728">
                <a:moveTo>
                  <a:pt x="422821" y="0"/>
                </a:moveTo>
                <a:lnTo>
                  <a:pt x="508019" y="45625"/>
                </a:lnTo>
                <a:cubicBezTo>
                  <a:pt x="718271" y="185766"/>
                  <a:pt x="856506" y="423093"/>
                  <a:pt x="856506" y="692273"/>
                </a:cubicBezTo>
                <a:cubicBezTo>
                  <a:pt x="856506" y="961454"/>
                  <a:pt x="718271" y="1198780"/>
                  <a:pt x="508019" y="1338921"/>
                </a:cubicBezTo>
                <a:lnTo>
                  <a:pt x="433685" y="1378728"/>
                </a:lnTo>
                <a:lnTo>
                  <a:pt x="348487" y="1333103"/>
                </a:lnTo>
                <a:cubicBezTo>
                  <a:pt x="138235" y="1192962"/>
                  <a:pt x="0" y="955636"/>
                  <a:pt x="0" y="686455"/>
                </a:cubicBezTo>
                <a:cubicBezTo>
                  <a:pt x="0" y="417275"/>
                  <a:pt x="138235" y="179948"/>
                  <a:pt x="348487" y="39807"/>
                </a:cubicBezTo>
                <a:lnTo>
                  <a:pt x="422821" y="0"/>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Freeform 43"/>
          <p:cNvSpPr/>
          <p:nvPr/>
        </p:nvSpPr>
        <p:spPr>
          <a:xfrm>
            <a:off x="4785257" y="5375178"/>
            <a:ext cx="1336968" cy="1061061"/>
          </a:xfrm>
          <a:custGeom>
            <a:avLst/>
            <a:gdLst>
              <a:gd name="connsiteX0" fmla="*/ 367594 w 1158009"/>
              <a:gd name="connsiteY0" fmla="*/ 0 h 1559662"/>
              <a:gd name="connsiteX1" fmla="*/ 1158009 w 1158009"/>
              <a:gd name="connsiteY1" fmla="*/ 779831 h 1559662"/>
              <a:gd name="connsiteX2" fmla="*/ 367594 w 1158009"/>
              <a:gd name="connsiteY2" fmla="*/ 1559662 h 1559662"/>
              <a:gd name="connsiteX3" fmla="*/ 59929 w 1158009"/>
              <a:gd name="connsiteY3" fmla="*/ 1498379 h 1559662"/>
              <a:gd name="connsiteX4" fmla="*/ 10864 w 1158009"/>
              <a:gd name="connsiteY4" fmla="*/ 1472104 h 1559662"/>
              <a:gd name="connsiteX5" fmla="*/ 85198 w 1158009"/>
              <a:gd name="connsiteY5" fmla="*/ 1432297 h 1559662"/>
              <a:gd name="connsiteX6" fmla="*/ 433685 w 1158009"/>
              <a:gd name="connsiteY6" fmla="*/ 785649 h 1559662"/>
              <a:gd name="connsiteX7" fmla="*/ 85198 w 1158009"/>
              <a:gd name="connsiteY7" fmla="*/ 139001 h 1559662"/>
              <a:gd name="connsiteX8" fmla="*/ 0 w 1158009"/>
              <a:gd name="connsiteY8" fmla="*/ 93376 h 1559662"/>
              <a:gd name="connsiteX9" fmla="*/ 59929 w 1158009"/>
              <a:gd name="connsiteY9" fmla="*/ 61283 h 1559662"/>
              <a:gd name="connsiteX10" fmla="*/ 367594 w 1158009"/>
              <a:gd name="connsiteY10" fmla="*/ 0 h 1559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8009" h="1559662">
                <a:moveTo>
                  <a:pt x="367594" y="0"/>
                </a:moveTo>
                <a:cubicBezTo>
                  <a:pt x="804128" y="0"/>
                  <a:pt x="1158009" y="349142"/>
                  <a:pt x="1158009" y="779831"/>
                </a:cubicBezTo>
                <a:cubicBezTo>
                  <a:pt x="1158009" y="1210520"/>
                  <a:pt x="804128" y="1559662"/>
                  <a:pt x="367594" y="1559662"/>
                </a:cubicBezTo>
                <a:cubicBezTo>
                  <a:pt x="258461" y="1559662"/>
                  <a:pt x="154493" y="1537841"/>
                  <a:pt x="59929" y="1498379"/>
                </a:cubicBezTo>
                <a:lnTo>
                  <a:pt x="10864" y="1472104"/>
                </a:lnTo>
                <a:lnTo>
                  <a:pt x="85198" y="1432297"/>
                </a:lnTo>
                <a:cubicBezTo>
                  <a:pt x="295450" y="1292156"/>
                  <a:pt x="433685" y="1054830"/>
                  <a:pt x="433685" y="785649"/>
                </a:cubicBezTo>
                <a:cubicBezTo>
                  <a:pt x="433685" y="516469"/>
                  <a:pt x="295450" y="279142"/>
                  <a:pt x="85198" y="139001"/>
                </a:cubicBezTo>
                <a:lnTo>
                  <a:pt x="0" y="93376"/>
                </a:lnTo>
                <a:lnTo>
                  <a:pt x="59929" y="61283"/>
                </a:lnTo>
                <a:cubicBezTo>
                  <a:pt x="154493" y="21822"/>
                  <a:pt x="258461" y="0"/>
                  <a:pt x="367594" y="0"/>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Freeform 42"/>
          <p:cNvSpPr/>
          <p:nvPr/>
        </p:nvSpPr>
        <p:spPr>
          <a:xfrm>
            <a:off x="3385526" y="5379136"/>
            <a:ext cx="1336968" cy="1061061"/>
          </a:xfrm>
          <a:custGeom>
            <a:avLst/>
            <a:gdLst>
              <a:gd name="connsiteX0" fmla="*/ 790415 w 1158009"/>
              <a:gd name="connsiteY0" fmla="*/ 0 h 1559662"/>
              <a:gd name="connsiteX1" fmla="*/ 1098080 w 1158009"/>
              <a:gd name="connsiteY1" fmla="*/ 61283 h 1559662"/>
              <a:gd name="connsiteX2" fmla="*/ 1147145 w 1158009"/>
              <a:gd name="connsiteY2" fmla="*/ 87558 h 1559662"/>
              <a:gd name="connsiteX3" fmla="*/ 1072811 w 1158009"/>
              <a:gd name="connsiteY3" fmla="*/ 127365 h 1559662"/>
              <a:gd name="connsiteX4" fmla="*/ 724324 w 1158009"/>
              <a:gd name="connsiteY4" fmla="*/ 774013 h 1559662"/>
              <a:gd name="connsiteX5" fmla="*/ 1072811 w 1158009"/>
              <a:gd name="connsiteY5" fmla="*/ 1420661 h 1559662"/>
              <a:gd name="connsiteX6" fmla="*/ 1158009 w 1158009"/>
              <a:gd name="connsiteY6" fmla="*/ 1466286 h 1559662"/>
              <a:gd name="connsiteX7" fmla="*/ 1098080 w 1158009"/>
              <a:gd name="connsiteY7" fmla="*/ 1498379 h 1559662"/>
              <a:gd name="connsiteX8" fmla="*/ 790415 w 1158009"/>
              <a:gd name="connsiteY8" fmla="*/ 1559662 h 1559662"/>
              <a:gd name="connsiteX9" fmla="*/ 0 w 1158009"/>
              <a:gd name="connsiteY9" fmla="*/ 779831 h 1559662"/>
              <a:gd name="connsiteX10" fmla="*/ 790415 w 1158009"/>
              <a:gd name="connsiteY10" fmla="*/ 0 h 1559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8009" h="1559662">
                <a:moveTo>
                  <a:pt x="790415" y="0"/>
                </a:moveTo>
                <a:cubicBezTo>
                  <a:pt x="899549" y="0"/>
                  <a:pt x="1003516" y="21822"/>
                  <a:pt x="1098080" y="61283"/>
                </a:cubicBezTo>
                <a:lnTo>
                  <a:pt x="1147145" y="87558"/>
                </a:lnTo>
                <a:lnTo>
                  <a:pt x="1072811" y="127365"/>
                </a:lnTo>
                <a:cubicBezTo>
                  <a:pt x="862559" y="267506"/>
                  <a:pt x="724324" y="504833"/>
                  <a:pt x="724324" y="774013"/>
                </a:cubicBezTo>
                <a:cubicBezTo>
                  <a:pt x="724324" y="1043194"/>
                  <a:pt x="862559" y="1280520"/>
                  <a:pt x="1072811" y="1420661"/>
                </a:cubicBezTo>
                <a:lnTo>
                  <a:pt x="1158009" y="1466286"/>
                </a:lnTo>
                <a:lnTo>
                  <a:pt x="1098080" y="1498379"/>
                </a:lnTo>
                <a:cubicBezTo>
                  <a:pt x="1003516" y="1537841"/>
                  <a:pt x="899549" y="1559662"/>
                  <a:pt x="790415" y="1559662"/>
                </a:cubicBezTo>
                <a:cubicBezTo>
                  <a:pt x="353881" y="1559662"/>
                  <a:pt x="0" y="1210520"/>
                  <a:pt x="0" y="779831"/>
                </a:cubicBezTo>
                <a:cubicBezTo>
                  <a:pt x="0" y="349142"/>
                  <a:pt x="353881" y="0"/>
                  <a:pt x="790415"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2449786" y="2124567"/>
            <a:ext cx="1788894" cy="461665"/>
          </a:xfrm>
          <a:prstGeom prst="rect">
            <a:avLst/>
          </a:prstGeom>
          <a:noFill/>
        </p:spPr>
        <p:txBody>
          <a:bodyPr wrap="square" rtlCol="0">
            <a:spAutoFit/>
          </a:bodyPr>
          <a:lstStyle/>
          <a:p>
            <a:pPr algn="ctr"/>
            <a:r>
              <a:rPr lang="en-CA" sz="1200" b="1" dirty="0" smtClean="0"/>
              <a:t>Community </a:t>
            </a:r>
            <a:br>
              <a:rPr lang="en-CA" sz="1200" b="1" dirty="0" smtClean="0"/>
            </a:br>
            <a:r>
              <a:rPr lang="en-CA" sz="1200" b="1" dirty="0" smtClean="0"/>
              <a:t>Service Groups</a:t>
            </a:r>
            <a:endParaRPr lang="en-CA" sz="1200" b="1" dirty="0"/>
          </a:p>
        </p:txBody>
      </p:sp>
      <p:sp>
        <p:nvSpPr>
          <p:cNvPr id="11" name="TextBox 10"/>
          <p:cNvSpPr txBox="1"/>
          <p:nvPr/>
        </p:nvSpPr>
        <p:spPr>
          <a:xfrm>
            <a:off x="5289943" y="2124567"/>
            <a:ext cx="1812070" cy="276999"/>
          </a:xfrm>
          <a:prstGeom prst="rect">
            <a:avLst/>
          </a:prstGeom>
          <a:noFill/>
        </p:spPr>
        <p:txBody>
          <a:bodyPr wrap="square" rtlCol="0">
            <a:spAutoFit/>
          </a:bodyPr>
          <a:lstStyle/>
          <a:p>
            <a:pPr algn="ctr"/>
            <a:r>
              <a:rPr lang="en-CA" sz="1200" b="1" dirty="0" smtClean="0"/>
              <a:t>Chamber of Commerce</a:t>
            </a:r>
            <a:endParaRPr lang="en-CA" sz="1200" b="1" dirty="0"/>
          </a:p>
        </p:txBody>
      </p:sp>
      <p:sp>
        <p:nvSpPr>
          <p:cNvPr id="12" name="TextBox 11"/>
          <p:cNvSpPr txBox="1"/>
          <p:nvPr/>
        </p:nvSpPr>
        <p:spPr>
          <a:xfrm>
            <a:off x="4975310" y="3002899"/>
            <a:ext cx="2506470" cy="461665"/>
          </a:xfrm>
          <a:prstGeom prst="rect">
            <a:avLst/>
          </a:prstGeom>
          <a:noFill/>
        </p:spPr>
        <p:txBody>
          <a:bodyPr wrap="square" rtlCol="0">
            <a:spAutoFit/>
          </a:bodyPr>
          <a:lstStyle/>
          <a:p>
            <a:r>
              <a:rPr lang="en-CA" sz="1200" b="1" dirty="0" smtClean="0"/>
              <a:t>Entrepreneurship and Business </a:t>
            </a:r>
            <a:br>
              <a:rPr lang="en-CA" sz="1200" b="1" dirty="0" smtClean="0"/>
            </a:br>
            <a:r>
              <a:rPr lang="en-CA" sz="1200" b="1" dirty="0" smtClean="0"/>
              <a:t>Development Agencies</a:t>
            </a:r>
            <a:endParaRPr lang="en-CA" sz="1200" b="1" dirty="0"/>
          </a:p>
        </p:txBody>
      </p:sp>
      <p:sp>
        <p:nvSpPr>
          <p:cNvPr id="13" name="TextBox 12"/>
          <p:cNvSpPr txBox="1"/>
          <p:nvPr/>
        </p:nvSpPr>
        <p:spPr>
          <a:xfrm>
            <a:off x="2449786" y="3002899"/>
            <a:ext cx="2082716" cy="461665"/>
          </a:xfrm>
          <a:prstGeom prst="rect">
            <a:avLst/>
          </a:prstGeom>
          <a:noFill/>
        </p:spPr>
        <p:txBody>
          <a:bodyPr wrap="square" rtlCol="0">
            <a:spAutoFit/>
          </a:bodyPr>
          <a:lstStyle/>
          <a:p>
            <a:pPr algn="r"/>
            <a:r>
              <a:rPr lang="en-CA" sz="1200" b="1" dirty="0" smtClean="0"/>
              <a:t>HRM Volunteer Services</a:t>
            </a:r>
          </a:p>
          <a:p>
            <a:pPr algn="r"/>
            <a:r>
              <a:rPr lang="en-CA" sz="1200" b="1" dirty="0" smtClean="0"/>
              <a:t>HRM Community Space</a:t>
            </a:r>
            <a:endParaRPr lang="en-CA" sz="1200" b="1" dirty="0"/>
          </a:p>
        </p:txBody>
      </p:sp>
      <p:sp>
        <p:nvSpPr>
          <p:cNvPr id="2" name="TextBox 1"/>
          <p:cNvSpPr txBox="1"/>
          <p:nvPr/>
        </p:nvSpPr>
        <p:spPr>
          <a:xfrm>
            <a:off x="1517585" y="5745429"/>
            <a:ext cx="2602146" cy="523220"/>
          </a:xfrm>
          <a:prstGeom prst="rect">
            <a:avLst/>
          </a:prstGeom>
          <a:noFill/>
        </p:spPr>
        <p:txBody>
          <a:bodyPr wrap="square" rtlCol="0">
            <a:spAutoFit/>
          </a:bodyPr>
          <a:lstStyle/>
          <a:p>
            <a:pPr algn="r"/>
            <a:r>
              <a:rPr lang="en-CA" sz="1400" b="1" dirty="0" smtClean="0"/>
              <a:t>Enhanced support services </a:t>
            </a:r>
            <a:br>
              <a:rPr lang="en-CA" sz="1400" b="1" dirty="0" smtClean="0"/>
            </a:br>
            <a:r>
              <a:rPr lang="en-CA" sz="1400" b="1" dirty="0" smtClean="0"/>
              <a:t>for residents and visitors</a:t>
            </a:r>
            <a:endParaRPr lang="en-CA" sz="1400" b="1" dirty="0"/>
          </a:p>
        </p:txBody>
      </p:sp>
      <p:sp>
        <p:nvSpPr>
          <p:cNvPr id="28" name="TextBox 27"/>
          <p:cNvSpPr txBox="1"/>
          <p:nvPr/>
        </p:nvSpPr>
        <p:spPr>
          <a:xfrm>
            <a:off x="5345686" y="5745429"/>
            <a:ext cx="2484173" cy="523220"/>
          </a:xfrm>
          <a:prstGeom prst="rect">
            <a:avLst/>
          </a:prstGeom>
          <a:noFill/>
        </p:spPr>
        <p:txBody>
          <a:bodyPr wrap="square" rtlCol="0">
            <a:spAutoFit/>
          </a:bodyPr>
          <a:lstStyle/>
          <a:p>
            <a:r>
              <a:rPr lang="en-CA" sz="1400" b="1" dirty="0" smtClean="0"/>
              <a:t>Employment and services </a:t>
            </a:r>
            <a:br>
              <a:rPr lang="en-CA" sz="1400" b="1" dirty="0" smtClean="0"/>
            </a:br>
            <a:r>
              <a:rPr lang="en-CA" sz="1400" b="1" dirty="0" smtClean="0"/>
              <a:t>for local residents</a:t>
            </a:r>
            <a:endParaRPr lang="en-CA" sz="1400" b="1" dirty="0"/>
          </a:p>
        </p:txBody>
      </p:sp>
      <p:sp>
        <p:nvSpPr>
          <p:cNvPr id="36" name="Right Arrow Callout 35"/>
          <p:cNvSpPr/>
          <p:nvPr/>
        </p:nvSpPr>
        <p:spPr>
          <a:xfrm rot="5400000">
            <a:off x="4307238" y="3268999"/>
            <a:ext cx="873911" cy="3667039"/>
          </a:xfrm>
          <a:prstGeom prst="rightArrowCallout">
            <a:avLst/>
          </a:prstGeom>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TextBox 26"/>
          <p:cNvSpPr txBox="1"/>
          <p:nvPr/>
        </p:nvSpPr>
        <p:spPr>
          <a:xfrm>
            <a:off x="2910675" y="4663652"/>
            <a:ext cx="3667038" cy="769441"/>
          </a:xfrm>
          <a:prstGeom prst="rect">
            <a:avLst/>
          </a:prstGeom>
          <a:noFill/>
        </p:spPr>
        <p:txBody>
          <a:bodyPr wrap="square" rtlCol="0">
            <a:spAutoFit/>
          </a:bodyPr>
          <a:lstStyle/>
          <a:p>
            <a:pPr algn="ctr"/>
            <a:r>
              <a:rPr lang="en-CA" sz="2000" b="1" cap="small" dirty="0" smtClean="0">
                <a:solidFill>
                  <a:schemeClr val="bg1"/>
                </a:solidFill>
              </a:rPr>
              <a:t>Community Enterprise Centre</a:t>
            </a:r>
          </a:p>
          <a:p>
            <a:pPr algn="ctr"/>
            <a:r>
              <a:rPr lang="en-CA" sz="1200" b="1" dirty="0" smtClean="0">
                <a:solidFill>
                  <a:schemeClr val="bg1"/>
                </a:solidFill>
              </a:rPr>
              <a:t>Developing resources and skills </a:t>
            </a:r>
            <a:br>
              <a:rPr lang="en-CA" sz="1200" b="1" dirty="0" smtClean="0">
                <a:solidFill>
                  <a:schemeClr val="bg1"/>
                </a:solidFill>
              </a:rPr>
            </a:br>
            <a:r>
              <a:rPr lang="en-CA" sz="1200" b="1" dirty="0" smtClean="0">
                <a:solidFill>
                  <a:schemeClr val="bg1"/>
                </a:solidFill>
              </a:rPr>
              <a:t>beyond the scope of individual groups.</a:t>
            </a:r>
            <a:endParaRPr lang="en-CA" sz="1200" b="1" dirty="0">
              <a:solidFill>
                <a:schemeClr val="bg1"/>
              </a:solidFill>
            </a:endParaRPr>
          </a:p>
        </p:txBody>
      </p:sp>
      <p:sp>
        <p:nvSpPr>
          <p:cNvPr id="39" name="Oval 38"/>
          <p:cNvSpPr/>
          <p:nvPr/>
        </p:nvSpPr>
        <p:spPr>
          <a:xfrm>
            <a:off x="6282296" y="1032414"/>
            <a:ext cx="1187163" cy="699273"/>
          </a:xfrm>
          <a:prstGeom prst="ellipse">
            <a:avLst/>
          </a:prstGeom>
          <a:solidFill>
            <a:srgbClr val="FFFF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Oval 40"/>
          <p:cNvSpPr/>
          <p:nvPr/>
        </p:nvSpPr>
        <p:spPr>
          <a:xfrm>
            <a:off x="2006607" y="1032414"/>
            <a:ext cx="1187163" cy="699273"/>
          </a:xfrm>
          <a:prstGeom prst="ellipse">
            <a:avLst/>
          </a:prstGeom>
          <a:solidFill>
            <a:srgbClr val="92D05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6053099" y="1211050"/>
            <a:ext cx="1665148" cy="461665"/>
          </a:xfrm>
          <a:prstGeom prst="rect">
            <a:avLst/>
          </a:prstGeom>
          <a:noFill/>
        </p:spPr>
        <p:txBody>
          <a:bodyPr wrap="square" rtlCol="0">
            <a:spAutoFit/>
          </a:bodyPr>
          <a:lstStyle/>
          <a:p>
            <a:pPr algn="ctr"/>
            <a:r>
              <a:rPr lang="en-CA" sz="1200" b="1" dirty="0" smtClean="0"/>
              <a:t>Local </a:t>
            </a:r>
            <a:br>
              <a:rPr lang="en-CA" sz="1200" b="1" dirty="0" smtClean="0"/>
            </a:br>
            <a:r>
              <a:rPr lang="en-CA" sz="1200" b="1" dirty="0" smtClean="0"/>
              <a:t>Business</a:t>
            </a:r>
            <a:endParaRPr lang="en-CA" sz="1200" b="1" dirty="0"/>
          </a:p>
        </p:txBody>
      </p:sp>
      <p:sp>
        <p:nvSpPr>
          <p:cNvPr id="8" name="TextBox 7"/>
          <p:cNvSpPr txBox="1"/>
          <p:nvPr/>
        </p:nvSpPr>
        <p:spPr>
          <a:xfrm>
            <a:off x="1672451" y="1269370"/>
            <a:ext cx="1833719" cy="276999"/>
          </a:xfrm>
          <a:prstGeom prst="rect">
            <a:avLst/>
          </a:prstGeom>
          <a:noFill/>
        </p:spPr>
        <p:txBody>
          <a:bodyPr wrap="square" rtlCol="0">
            <a:spAutoFit/>
          </a:bodyPr>
          <a:lstStyle/>
          <a:p>
            <a:pPr algn="ctr"/>
            <a:r>
              <a:rPr lang="en-CA" sz="1200" b="1" dirty="0" smtClean="0"/>
              <a:t>Volunteers</a:t>
            </a:r>
            <a:endParaRPr lang="en-CA" sz="1200" b="1" dirty="0"/>
          </a:p>
        </p:txBody>
      </p:sp>
      <p:sp>
        <p:nvSpPr>
          <p:cNvPr id="22" name="TextBox 21"/>
          <p:cNvSpPr txBox="1"/>
          <p:nvPr/>
        </p:nvSpPr>
        <p:spPr>
          <a:xfrm>
            <a:off x="1783612" y="333476"/>
            <a:ext cx="5944113" cy="830997"/>
          </a:xfrm>
          <a:prstGeom prst="rect">
            <a:avLst/>
          </a:prstGeom>
          <a:noFill/>
        </p:spPr>
        <p:txBody>
          <a:bodyPr wrap="square" rtlCol="0">
            <a:spAutoFit/>
          </a:bodyPr>
          <a:lstStyle/>
          <a:p>
            <a:pPr algn="ctr"/>
            <a:r>
              <a:rPr lang="en-CA" sz="2400" b="1" dirty="0" smtClean="0"/>
              <a:t>St. Margaret’s Bay</a:t>
            </a:r>
            <a:br>
              <a:rPr lang="en-CA" sz="2400" b="1" dirty="0" smtClean="0"/>
            </a:br>
            <a:r>
              <a:rPr lang="en-CA" sz="2400" b="1" dirty="0" smtClean="0"/>
              <a:t>Community Enterprise Centre</a:t>
            </a:r>
            <a:endParaRPr lang="en-CA" sz="2400" b="1" dirty="0"/>
          </a:p>
        </p:txBody>
      </p:sp>
      <p:sp>
        <p:nvSpPr>
          <p:cNvPr id="3" name="Striped Right Arrow 2"/>
          <p:cNvSpPr/>
          <p:nvPr/>
        </p:nvSpPr>
        <p:spPr>
          <a:xfrm rot="5400000">
            <a:off x="4180074" y="3506009"/>
            <a:ext cx="1131020" cy="1236108"/>
          </a:xfrm>
          <a:prstGeom prst="stripedRightArrow">
            <a:avLst/>
          </a:prstGeom>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xmlns="" val="18177092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7611307" cy="1411232"/>
          </a:xfrm>
          <a:ln w="38100">
            <a:solidFill>
              <a:schemeClr val="tx1"/>
            </a:solidFill>
          </a:ln>
        </p:spPr>
        <p:txBody>
          <a:bodyPr>
            <a:normAutofit fontScale="90000"/>
          </a:bodyPr>
          <a:lstStyle/>
          <a:p>
            <a:pPr algn="ctr">
              <a:lnSpc>
                <a:spcPct val="100000"/>
              </a:lnSpc>
            </a:pPr>
            <a:r>
              <a:rPr lang="en-CA" sz="2800" b="1" dirty="0" smtClean="0">
                <a:latin typeface="Arial" pitchFamily="34" charset="0"/>
                <a:cs typeface="Arial" pitchFamily="34" charset="0"/>
              </a:rPr>
              <a:t>A Community Enterprise Centre </a:t>
            </a:r>
            <a:r>
              <a:rPr lang="en-CA" sz="2400" b="1" dirty="0" smtClean="0">
                <a:latin typeface="Arial" pitchFamily="34" charset="0"/>
                <a:cs typeface="Arial" pitchFamily="34" charset="0"/>
              </a:rPr>
              <a:t>(CEC) </a:t>
            </a:r>
            <a:r>
              <a:rPr lang="en-CA" sz="2800" b="1" dirty="0" smtClean="0">
                <a:latin typeface="Arial" pitchFamily="34" charset="0"/>
                <a:cs typeface="Arial" pitchFamily="34" charset="0"/>
              </a:rPr>
              <a:t>where St. Margaret’s Bay service groups and local businesses network together for local prosperity.</a:t>
            </a:r>
            <a:endParaRPr lang="en-CA" sz="2800" b="1" dirty="0">
              <a:latin typeface="Arial" pitchFamily="34" charset="0"/>
              <a:cs typeface="Arial" pitchFamily="34" charset="0"/>
            </a:endParaRPr>
          </a:p>
        </p:txBody>
      </p:sp>
      <p:sp>
        <p:nvSpPr>
          <p:cNvPr id="3" name="Content Placeholder 2"/>
          <p:cNvSpPr>
            <a:spLocks noGrp="1"/>
          </p:cNvSpPr>
          <p:nvPr>
            <p:ph idx="1"/>
          </p:nvPr>
        </p:nvSpPr>
        <p:spPr>
          <a:xfrm>
            <a:off x="755576" y="2996952"/>
            <a:ext cx="6912768" cy="3744416"/>
          </a:xfrm>
        </p:spPr>
        <p:txBody>
          <a:bodyPr>
            <a:normAutofit fontScale="25000" lnSpcReduction="20000"/>
          </a:bodyPr>
          <a:lstStyle/>
          <a:p>
            <a:pPr>
              <a:buNone/>
            </a:pPr>
            <a:r>
              <a:rPr lang="en-CA" sz="9600" b="1" u="sng" dirty="0" smtClean="0"/>
              <a:t>Key features</a:t>
            </a:r>
            <a:r>
              <a:rPr lang="en-CA" sz="9600" dirty="0" smtClean="0"/>
              <a:t>:</a:t>
            </a:r>
          </a:p>
          <a:p>
            <a:pPr marL="344488" indent="-285750">
              <a:lnSpc>
                <a:spcPct val="120000"/>
              </a:lnSpc>
              <a:spcBef>
                <a:spcPts val="1200"/>
              </a:spcBef>
              <a:buFont typeface="Wingdings" pitchFamily="2" charset="2"/>
              <a:buChar char="§"/>
            </a:pPr>
            <a:r>
              <a:rPr lang="en-CA" sz="8000" b="1" dirty="0" smtClean="0"/>
              <a:t>Drop-in conversation, socialization and networking space</a:t>
            </a:r>
          </a:p>
          <a:p>
            <a:pPr marL="344488" indent="-285750">
              <a:lnSpc>
                <a:spcPct val="120000"/>
              </a:lnSpc>
              <a:spcBef>
                <a:spcPts val="1200"/>
              </a:spcBef>
              <a:buFont typeface="Wingdings" pitchFamily="2" charset="2"/>
              <a:buChar char="§"/>
            </a:pPr>
            <a:r>
              <a:rPr lang="en-CA" sz="8000" b="1" dirty="0" smtClean="0"/>
              <a:t>Permanent location for Not-for profit members </a:t>
            </a:r>
          </a:p>
          <a:p>
            <a:pPr marL="344488" indent="-285750">
              <a:lnSpc>
                <a:spcPct val="120000"/>
              </a:lnSpc>
              <a:spcBef>
                <a:spcPts val="1200"/>
              </a:spcBef>
              <a:buFont typeface="Wingdings" pitchFamily="2" charset="2"/>
              <a:buChar char="§"/>
            </a:pPr>
            <a:r>
              <a:rPr lang="en-CA" sz="8000" b="1" dirty="0" smtClean="0"/>
              <a:t>Social enterprise and entrepreneur resources</a:t>
            </a:r>
          </a:p>
          <a:p>
            <a:pPr marL="285750" indent="-227013">
              <a:lnSpc>
                <a:spcPct val="120000"/>
              </a:lnSpc>
              <a:spcBef>
                <a:spcPts val="1200"/>
              </a:spcBef>
              <a:buFont typeface="Wingdings" pitchFamily="2" charset="2"/>
              <a:buChar char="§"/>
            </a:pPr>
            <a:r>
              <a:rPr lang="en-CA" sz="8000" b="1" dirty="0" smtClean="0"/>
              <a:t> Serviced office and meeting spaces</a:t>
            </a:r>
          </a:p>
          <a:p>
            <a:pPr marL="285750" indent="-227013">
              <a:lnSpc>
                <a:spcPct val="120000"/>
              </a:lnSpc>
              <a:spcBef>
                <a:spcPts val="1200"/>
              </a:spcBef>
              <a:buFont typeface="Wingdings" pitchFamily="2" charset="2"/>
              <a:buChar char="§"/>
            </a:pPr>
            <a:r>
              <a:rPr lang="en-CA" sz="8000" b="1" dirty="0" smtClean="0"/>
              <a:t> Participation by Development Agencies</a:t>
            </a:r>
          </a:p>
          <a:p>
            <a:pPr marL="565150" indent="-138113"/>
            <a:r>
              <a:rPr lang="en-CA" sz="8000" b="1" dirty="0" smtClean="0"/>
              <a:t> for delivery of training programs </a:t>
            </a:r>
          </a:p>
          <a:p>
            <a:pPr marL="565150" indent="-138113"/>
            <a:r>
              <a:rPr lang="en-CA" sz="8000" b="1" dirty="0" smtClean="0"/>
              <a:t> for access to funding and grant programs</a:t>
            </a:r>
          </a:p>
          <a:p>
            <a:pPr marL="285750" indent="-227013">
              <a:lnSpc>
                <a:spcPct val="120000"/>
              </a:lnSpc>
              <a:spcBef>
                <a:spcPts val="1200"/>
              </a:spcBef>
              <a:buFont typeface="Wingdings" pitchFamily="2" charset="2"/>
              <a:buChar char="§"/>
            </a:pPr>
            <a:r>
              <a:rPr lang="en-CA" sz="9600" b="1" dirty="0" smtClean="0"/>
              <a:t> </a:t>
            </a:r>
            <a:r>
              <a:rPr lang="en-CA" sz="8000" b="1" dirty="0" smtClean="0"/>
              <a:t>Delivery of government services in SMB</a:t>
            </a:r>
          </a:p>
        </p:txBody>
      </p:sp>
      <p:pic>
        <p:nvPicPr>
          <p:cNvPr id="3073" name="Picture 1" descr="Social Media by GDJ"/>
          <p:cNvPicPr>
            <a:picLocks noChangeAspect="1" noChangeArrowheads="1"/>
          </p:cNvPicPr>
          <p:nvPr/>
        </p:nvPicPr>
        <p:blipFill>
          <a:blip r:embed="rId2" r:link="rId3" cstate="print"/>
          <a:srcRect l="3726" t="18886" r="5901" b="12543"/>
          <a:stretch>
            <a:fillRect/>
          </a:stretch>
        </p:blipFill>
        <p:spPr bwMode="auto">
          <a:xfrm>
            <a:off x="3203848" y="1812045"/>
            <a:ext cx="3185838" cy="100595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83568" y="992146"/>
            <a:ext cx="7609022" cy="5677214"/>
          </a:xfrm>
          <a:prstGeom prst="rect">
            <a:avLst/>
          </a:prstGeom>
        </p:spPr>
        <p:txBody>
          <a:bodyPr vert="horz" lIns="91440" tIns="45720" rIns="91440" bIns="45720" rtlCol="0">
            <a:normAutofit fontScale="25000" lnSpcReduction="20000"/>
          </a:bodyPr>
          <a:lstStyle/>
          <a:p>
            <a:pPr marL="197990" marR="0" lvl="0" indent="-197990" algn="l" defTabSz="791962" rtl="0" eaLnBrk="1" fontAlgn="auto" latinLnBrk="0" hangingPunct="1">
              <a:lnSpc>
                <a:spcPct val="90000"/>
              </a:lnSpc>
              <a:spcBef>
                <a:spcPts val="866"/>
              </a:spcBef>
              <a:spcAft>
                <a:spcPts val="0"/>
              </a:spcAft>
              <a:buClrTx/>
              <a:buSzTx/>
              <a:buFont typeface="Arial" panose="020B0604020202020204" pitchFamily="34" charset="0"/>
              <a:buNone/>
              <a:tabLst/>
              <a:defRPr/>
            </a:pPr>
            <a:r>
              <a:rPr kumimoji="0" lang="en-CA" sz="7200" b="1" i="0" u="sng" strike="noStrike" kern="1200" cap="none" spc="0" normalizeH="0" baseline="0" noProof="0" dirty="0" smtClean="0">
                <a:ln>
                  <a:noFill/>
                </a:ln>
                <a:solidFill>
                  <a:schemeClr val="tx1"/>
                </a:solidFill>
                <a:effectLst/>
                <a:uLnTx/>
                <a:uFillTx/>
                <a:latin typeface="+mn-lt"/>
                <a:ea typeface="+mn-ea"/>
                <a:cs typeface="+mn-cs"/>
              </a:rPr>
              <a:t>CEC User plans</a:t>
            </a:r>
            <a:r>
              <a:rPr kumimoji="0" lang="en-CA" sz="7200" b="0" i="0" u="none" strike="noStrike" kern="1200" cap="none" spc="0" normalizeH="0" baseline="0" noProof="0" dirty="0" smtClean="0">
                <a:ln>
                  <a:noFill/>
                </a:ln>
                <a:solidFill>
                  <a:schemeClr val="tx1"/>
                </a:solidFill>
                <a:effectLst/>
                <a:uLnTx/>
                <a:uFillTx/>
                <a:latin typeface="+mn-lt"/>
                <a:ea typeface="+mn-ea"/>
                <a:cs typeface="+mn-cs"/>
              </a:rPr>
              <a:t>:</a:t>
            </a:r>
          </a:p>
          <a:p>
            <a:pPr marL="196850" marR="0" lvl="0" indent="-138113" algn="l" defTabSz="791962" rtl="0" eaLnBrk="1" fontAlgn="auto" latinLnBrk="0" hangingPunct="1">
              <a:lnSpc>
                <a:spcPct val="120000"/>
              </a:lnSpc>
              <a:spcBef>
                <a:spcPts val="1000"/>
              </a:spcBef>
              <a:spcAft>
                <a:spcPts val="0"/>
              </a:spcAft>
              <a:buClrTx/>
              <a:buSzTx/>
              <a:buFont typeface="Courier New" pitchFamily="49" charset="0"/>
              <a:buChar char="o"/>
              <a:tabLst/>
              <a:defRPr/>
            </a:pPr>
            <a:r>
              <a:rPr kumimoji="0" lang="en-CA" sz="7200" b="0" i="0" u="none" strike="noStrike" kern="1200" cap="none" spc="0" normalizeH="0" baseline="0" noProof="0" dirty="0" smtClean="0">
                <a:ln>
                  <a:noFill/>
                </a:ln>
                <a:solidFill>
                  <a:schemeClr val="tx1"/>
                </a:solidFill>
                <a:effectLst/>
                <a:uLnTx/>
                <a:uFillTx/>
                <a:latin typeface="+mn-lt"/>
                <a:ea typeface="+mn-ea"/>
                <a:cs typeface="+mn-cs"/>
              </a:rPr>
              <a:t> </a:t>
            </a:r>
            <a:r>
              <a:rPr kumimoji="0" lang="en-CA" sz="5600" b="1" i="0" u="none" strike="noStrike" kern="1200" cap="none" spc="0" normalizeH="0" baseline="0" noProof="0" dirty="0" smtClean="0">
                <a:ln>
                  <a:noFill/>
                </a:ln>
                <a:solidFill>
                  <a:schemeClr val="tx1"/>
                </a:solidFill>
                <a:effectLst/>
                <a:uLnTx/>
                <a:uFillTx/>
                <a:latin typeface="+mn-lt"/>
                <a:ea typeface="+mn-ea"/>
                <a:cs typeface="+mn-cs"/>
              </a:rPr>
              <a:t>Plan A – Full time access to CEC facilities</a:t>
            </a:r>
          </a:p>
          <a:p>
            <a:pPr marL="458788" marR="0" lvl="0" indent="-138113" algn="l" defTabSz="791962"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0" lang="en-CA" sz="5600" b="0" i="0" u="none" strike="noStrike" kern="1200" cap="none" spc="0" normalizeH="0" baseline="0" noProof="0" dirty="0" smtClean="0">
                <a:ln>
                  <a:noFill/>
                </a:ln>
                <a:solidFill>
                  <a:schemeClr val="tx1"/>
                </a:solidFill>
                <a:effectLst/>
                <a:uLnTx/>
                <a:uFillTx/>
                <a:latin typeface="+mn-lt"/>
                <a:ea typeface="+mn-ea"/>
                <a:cs typeface="+mn-cs"/>
              </a:rPr>
              <a:t> One year agreement</a:t>
            </a:r>
          </a:p>
          <a:p>
            <a:pPr marL="458788" marR="0" lvl="0" indent="-138113" algn="l" defTabSz="791962" rtl="0" eaLnBrk="1" fontAlgn="auto" latinLnBrk="0" hangingPunct="1">
              <a:lnSpc>
                <a:spcPct val="120000"/>
              </a:lnSpc>
              <a:spcBef>
                <a:spcPts val="200"/>
              </a:spcBef>
              <a:spcAft>
                <a:spcPts val="0"/>
              </a:spcAft>
              <a:buClrTx/>
              <a:buSzTx/>
              <a:buFont typeface="Arial" panose="020B0604020202020204" pitchFamily="34" charset="0"/>
              <a:buChar char="•"/>
              <a:tabLst/>
              <a:defRPr/>
            </a:pPr>
            <a:r>
              <a:rPr lang="en-CA" sz="5600" dirty="0" smtClean="0"/>
              <a:t> Dedicated space</a:t>
            </a:r>
            <a:r>
              <a:rPr kumimoji="0" lang="en-CA" sz="5600" b="0" i="0" u="none" strike="noStrike" kern="1200" cap="none" spc="0" normalizeH="0" baseline="0" noProof="0" dirty="0" smtClean="0">
                <a:ln>
                  <a:noFill/>
                </a:ln>
                <a:solidFill>
                  <a:schemeClr val="tx1"/>
                </a:solidFill>
                <a:effectLst/>
                <a:uLnTx/>
                <a:uFillTx/>
                <a:latin typeface="+mn-lt"/>
                <a:ea typeface="+mn-ea"/>
                <a:cs typeface="+mn-cs"/>
              </a:rPr>
              <a:t>  (24/7 access)</a:t>
            </a:r>
          </a:p>
          <a:p>
            <a:pPr marL="458788" marR="0" lvl="0" indent="-138113" algn="l" defTabSz="791962" rtl="0" eaLnBrk="1" fontAlgn="auto" latinLnBrk="0" hangingPunct="1">
              <a:lnSpc>
                <a:spcPct val="120000"/>
              </a:lnSpc>
              <a:spcBef>
                <a:spcPts val="200"/>
              </a:spcBef>
              <a:spcAft>
                <a:spcPts val="0"/>
              </a:spcAft>
              <a:buClrTx/>
              <a:buSzTx/>
              <a:buFont typeface="Arial" panose="020B0604020202020204" pitchFamily="34" charset="0"/>
              <a:buChar char="•"/>
              <a:tabLst/>
              <a:defRPr/>
            </a:pPr>
            <a:r>
              <a:rPr lang="en-CA" sz="5600" dirty="0" smtClean="0"/>
              <a:t> All office equipment supplied </a:t>
            </a:r>
          </a:p>
          <a:p>
            <a:pPr marL="458788" marR="0" lvl="0" indent="-138113" algn="l" defTabSz="791962"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0" lang="en-CA" sz="5600" b="0" i="0" u="none" strike="noStrike" kern="1200" cap="none" spc="0" normalizeH="0" baseline="0" noProof="0" dirty="0" smtClean="0">
                <a:ln>
                  <a:noFill/>
                </a:ln>
                <a:solidFill>
                  <a:schemeClr val="tx1"/>
                </a:solidFill>
                <a:effectLst/>
                <a:uLnTx/>
                <a:uFillTx/>
                <a:latin typeface="+mn-lt"/>
                <a:ea typeface="+mn-ea"/>
                <a:cs typeface="+mn-cs"/>
              </a:rPr>
              <a:t> Can nominate 1 person for election to </a:t>
            </a:r>
            <a:r>
              <a:rPr kumimoji="0" lang="en-CA" sz="5600" b="0" i="0" u="none" strike="noStrike" kern="1200" cap="none" spc="0" normalizeH="0" baseline="0" noProof="0" dirty="0" err="1" smtClean="0">
                <a:ln>
                  <a:noFill/>
                </a:ln>
                <a:solidFill>
                  <a:schemeClr val="tx1"/>
                </a:solidFill>
                <a:effectLst/>
                <a:uLnTx/>
                <a:uFillTx/>
                <a:latin typeface="+mn-lt"/>
                <a:ea typeface="+mn-ea"/>
                <a:cs typeface="+mn-cs"/>
              </a:rPr>
              <a:t>BoD</a:t>
            </a:r>
            <a:endParaRPr kumimoji="0" lang="en-CA" sz="5600" b="0" i="0" u="none" strike="noStrike" kern="1200" cap="none" spc="0" normalizeH="0" baseline="0" noProof="0" dirty="0" smtClean="0">
              <a:ln>
                <a:noFill/>
              </a:ln>
              <a:solidFill>
                <a:schemeClr val="tx1"/>
              </a:solidFill>
              <a:effectLst/>
              <a:uLnTx/>
              <a:uFillTx/>
              <a:latin typeface="+mn-lt"/>
              <a:ea typeface="+mn-ea"/>
              <a:cs typeface="+mn-cs"/>
            </a:endParaRPr>
          </a:p>
          <a:p>
            <a:pPr marL="196850" lvl="0" indent="-138113" defTabSz="791962">
              <a:lnSpc>
                <a:spcPct val="120000"/>
              </a:lnSpc>
              <a:spcBef>
                <a:spcPts val="1200"/>
              </a:spcBef>
              <a:buFont typeface="Courier New" pitchFamily="49" charset="0"/>
              <a:buChar char="o"/>
            </a:pPr>
            <a:r>
              <a:rPr lang="en-CA" sz="5600" dirty="0" smtClean="0"/>
              <a:t> </a:t>
            </a:r>
            <a:r>
              <a:rPr lang="en-CA" sz="5600" b="1" dirty="0" smtClean="0"/>
              <a:t>Plan B – Reserved space and access to CEC</a:t>
            </a:r>
          </a:p>
          <a:p>
            <a:pPr marL="458788" indent="-138113" defTabSz="791962">
              <a:lnSpc>
                <a:spcPct val="120000"/>
              </a:lnSpc>
              <a:spcBef>
                <a:spcPts val="200"/>
              </a:spcBef>
              <a:buFont typeface="Arial" pitchFamily="34" charset="0"/>
              <a:buChar char="•"/>
            </a:pPr>
            <a:r>
              <a:rPr lang="en-CA" sz="5600" dirty="0" smtClean="0"/>
              <a:t> One year agreement</a:t>
            </a:r>
          </a:p>
          <a:p>
            <a:pPr marL="458788" lvl="0" indent="-138113" defTabSz="791962">
              <a:lnSpc>
                <a:spcPct val="120000"/>
              </a:lnSpc>
              <a:spcBef>
                <a:spcPts val="200"/>
              </a:spcBef>
              <a:buFont typeface="Arial" panose="020B0604020202020204" pitchFamily="34" charset="0"/>
              <a:buChar char="•"/>
              <a:defRPr/>
            </a:pPr>
            <a:r>
              <a:rPr lang="en-CA" sz="5600" dirty="0" smtClean="0"/>
              <a:t> Reserved space</a:t>
            </a:r>
          </a:p>
          <a:p>
            <a:pPr marL="458788" lvl="0" indent="-138113" defTabSz="791962">
              <a:lnSpc>
                <a:spcPct val="120000"/>
              </a:lnSpc>
              <a:spcBef>
                <a:spcPts val="200"/>
              </a:spcBef>
              <a:buFont typeface="Arial" panose="020B0604020202020204" pitchFamily="34" charset="0"/>
              <a:buChar char="•"/>
              <a:defRPr/>
            </a:pPr>
            <a:r>
              <a:rPr lang="en-CA" sz="5600" dirty="0" smtClean="0"/>
              <a:t> Some office equipment supplied </a:t>
            </a:r>
          </a:p>
          <a:p>
            <a:pPr marL="458788" lvl="0" indent="-138113" defTabSz="791962">
              <a:lnSpc>
                <a:spcPct val="120000"/>
              </a:lnSpc>
              <a:spcBef>
                <a:spcPts val="200"/>
              </a:spcBef>
              <a:buFont typeface="Arial" panose="020B0604020202020204" pitchFamily="34" charset="0"/>
              <a:buChar char="•"/>
              <a:defRPr/>
            </a:pPr>
            <a:r>
              <a:rPr lang="en-CA" sz="5600" dirty="0" smtClean="0"/>
              <a:t> Can nominate 1 person for election to </a:t>
            </a:r>
            <a:r>
              <a:rPr lang="en-CA" sz="5600" dirty="0" err="1" smtClean="0"/>
              <a:t>BoD</a:t>
            </a:r>
            <a:endParaRPr lang="en-CA" sz="5600" dirty="0" smtClean="0"/>
          </a:p>
          <a:p>
            <a:pPr marL="196850" lvl="0" indent="-138113" defTabSz="791962">
              <a:lnSpc>
                <a:spcPct val="120000"/>
              </a:lnSpc>
              <a:spcBef>
                <a:spcPts val="1800"/>
              </a:spcBef>
              <a:buFont typeface="Courier New" pitchFamily="49" charset="0"/>
              <a:buChar char="o"/>
            </a:pPr>
            <a:r>
              <a:rPr lang="en-CA" sz="7200" b="1" dirty="0" smtClean="0"/>
              <a:t> </a:t>
            </a:r>
            <a:r>
              <a:rPr lang="en-CA" sz="5600" b="1" dirty="0" smtClean="0"/>
              <a:t>Plan C – Pre-booked use of CEC </a:t>
            </a:r>
          </a:p>
          <a:p>
            <a:pPr marL="196850" lvl="0" indent="-138113" defTabSz="791962">
              <a:lnSpc>
                <a:spcPct val="120000"/>
              </a:lnSpc>
              <a:spcBef>
                <a:spcPts val="866"/>
              </a:spcBef>
              <a:buFont typeface="Courier New" pitchFamily="49" charset="0"/>
              <a:buChar char="o"/>
            </a:pPr>
            <a:r>
              <a:rPr lang="en-CA" sz="5600" dirty="0" smtClean="0"/>
              <a:t> One month agreement</a:t>
            </a:r>
            <a:endParaRPr lang="en-CA" sz="5600" b="1" dirty="0" smtClean="0"/>
          </a:p>
          <a:p>
            <a:pPr marL="458788" indent="-138113" defTabSz="791962">
              <a:lnSpc>
                <a:spcPct val="120000"/>
              </a:lnSpc>
              <a:spcBef>
                <a:spcPts val="100"/>
              </a:spcBef>
              <a:buFont typeface="Arial" pitchFamily="34" charset="0"/>
              <a:buChar char="•"/>
            </a:pPr>
            <a:r>
              <a:rPr lang="en-CA" sz="5600" dirty="0" smtClean="0"/>
              <a:t> Minimum one day agreement</a:t>
            </a:r>
          </a:p>
          <a:p>
            <a:pPr marL="458788" lvl="0" indent="-138113" defTabSz="791962">
              <a:lnSpc>
                <a:spcPct val="120000"/>
              </a:lnSpc>
              <a:spcBef>
                <a:spcPts val="100"/>
              </a:spcBef>
              <a:buFont typeface="Arial" panose="020B0604020202020204" pitchFamily="34" charset="0"/>
              <a:buChar char="•"/>
              <a:defRPr/>
            </a:pPr>
            <a:r>
              <a:rPr lang="en-CA" sz="5600" dirty="0" smtClean="0"/>
              <a:t> Assigned workspace</a:t>
            </a:r>
          </a:p>
          <a:p>
            <a:pPr marL="458788" lvl="0" indent="-138113" defTabSz="791962">
              <a:lnSpc>
                <a:spcPct val="120000"/>
              </a:lnSpc>
              <a:spcBef>
                <a:spcPts val="100"/>
              </a:spcBef>
              <a:buFont typeface="Arial" panose="020B0604020202020204" pitchFamily="34" charset="0"/>
              <a:buChar char="•"/>
              <a:defRPr/>
            </a:pPr>
            <a:r>
              <a:rPr lang="en-CA" sz="5600" dirty="0" smtClean="0"/>
              <a:t> Negotiated use of amenities </a:t>
            </a:r>
          </a:p>
          <a:p>
            <a:pPr marL="196850" indent="-138113" defTabSz="791962">
              <a:lnSpc>
                <a:spcPct val="120000"/>
              </a:lnSpc>
              <a:spcBef>
                <a:spcPts val="1200"/>
              </a:spcBef>
              <a:buFont typeface="Courier New" pitchFamily="49" charset="0"/>
              <a:buChar char="o"/>
            </a:pPr>
            <a:r>
              <a:rPr lang="en-CA" sz="5600" b="1" dirty="0" smtClean="0"/>
              <a:t>Plan D – Drop-in use of workspace </a:t>
            </a:r>
            <a:r>
              <a:rPr lang="en-CA" sz="5600" dirty="0" smtClean="0"/>
              <a:t> </a:t>
            </a:r>
          </a:p>
          <a:p>
            <a:pPr marL="196850" indent="-138113" defTabSz="791962">
              <a:lnSpc>
                <a:spcPct val="120000"/>
              </a:lnSpc>
              <a:spcBef>
                <a:spcPts val="1200"/>
              </a:spcBef>
              <a:buFont typeface="Courier New" pitchFamily="49" charset="0"/>
              <a:buChar char="o"/>
            </a:pPr>
            <a:r>
              <a:rPr lang="en-CA" sz="5600" b="1" dirty="0" smtClean="0"/>
              <a:t>Hourly rental </a:t>
            </a:r>
            <a:r>
              <a:rPr lang="en-CA" sz="5600" dirty="0" smtClean="0"/>
              <a:t>– meeting and/or workspace </a:t>
            </a:r>
          </a:p>
          <a:p>
            <a:pPr marL="458788" lvl="0" indent="-138113" defTabSz="791962">
              <a:lnSpc>
                <a:spcPct val="120000"/>
              </a:lnSpc>
              <a:spcBef>
                <a:spcPts val="100"/>
              </a:spcBef>
              <a:buFont typeface="Arial" panose="020B0604020202020204" pitchFamily="34" charset="0"/>
              <a:buChar char="•"/>
              <a:defRPr/>
            </a:pPr>
            <a:r>
              <a:rPr lang="en-CA" sz="5600" dirty="0" smtClean="0"/>
              <a:t> Assigned workspace</a:t>
            </a:r>
          </a:p>
          <a:p>
            <a:pPr marL="458788" lvl="0" indent="-138113" defTabSz="791962">
              <a:lnSpc>
                <a:spcPct val="120000"/>
              </a:lnSpc>
              <a:spcBef>
                <a:spcPts val="100"/>
              </a:spcBef>
              <a:buFont typeface="Arial" panose="020B0604020202020204" pitchFamily="34" charset="0"/>
              <a:buChar char="•"/>
              <a:defRPr/>
            </a:pPr>
            <a:r>
              <a:rPr lang="en-CA" sz="5600" dirty="0" smtClean="0"/>
              <a:t> Negotiated use of amenities </a:t>
            </a:r>
          </a:p>
          <a:p>
            <a:pPr marL="196850" lvl="0" indent="-138113" defTabSz="791962">
              <a:lnSpc>
                <a:spcPct val="120000"/>
              </a:lnSpc>
              <a:spcBef>
                <a:spcPts val="866"/>
              </a:spcBef>
              <a:buFont typeface="Courier New" pitchFamily="49" charset="0"/>
              <a:buChar char="o"/>
            </a:pPr>
            <a:r>
              <a:rPr kumimoji="0" lang="en-CA" sz="8800" b="0" i="0" u="none" strike="noStrike" kern="1200" cap="none" spc="0" normalizeH="0" baseline="0" noProof="0" dirty="0" smtClean="0">
                <a:ln>
                  <a:noFill/>
                </a:ln>
                <a:solidFill>
                  <a:schemeClr val="tx1"/>
                </a:solidFill>
                <a:effectLst/>
                <a:uLnTx/>
                <a:uFillTx/>
                <a:latin typeface="+mn-lt"/>
                <a:ea typeface="+mn-ea"/>
                <a:cs typeface="+mn-cs"/>
              </a:rPr>
              <a:t> </a:t>
            </a:r>
            <a:endParaRPr kumimoji="0" lang="en-CA" sz="88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051" name="Picture 3"/>
          <p:cNvPicPr>
            <a:picLocks noChangeAspect="1" noChangeArrowheads="1"/>
          </p:cNvPicPr>
          <p:nvPr/>
        </p:nvPicPr>
        <p:blipFill>
          <a:blip r:embed="rId2" cstate="print"/>
          <a:srcRect/>
          <a:stretch>
            <a:fillRect/>
          </a:stretch>
        </p:blipFill>
        <p:spPr bwMode="auto">
          <a:xfrm>
            <a:off x="4593032" y="424225"/>
            <a:ext cx="1853922" cy="79485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2914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2049" name="Text Box 1"/>
          <p:cNvSpPr txBox="1">
            <a:spLocks noChangeArrowheads="1"/>
          </p:cNvSpPr>
          <p:nvPr/>
        </p:nvSpPr>
        <p:spPr bwMode="auto">
          <a:xfrm>
            <a:off x="6591769" y="425521"/>
            <a:ext cx="1598230" cy="180360"/>
          </a:xfrm>
          <a:prstGeom prst="rect">
            <a:avLst/>
          </a:prstGeom>
          <a:solidFill>
            <a:srgbClr val="FFFFFF"/>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0" i="0" u="none" strike="noStrike" cap="none" normalizeH="0" baseline="0" smtClean="0">
                <a:ln>
                  <a:noFill/>
                </a:ln>
                <a:solidFill>
                  <a:srgbClr val="FF0000"/>
                </a:solidFill>
                <a:effectLst/>
                <a:latin typeface="Calibri" pitchFamily="34" charset="0"/>
                <a:ea typeface="MS Mincho" pitchFamily="49" charset="-128"/>
                <a:cs typeface="Calibri" pitchFamily="34" charset="0"/>
              </a:rPr>
              <a:t>NOT TO SCALE</a:t>
            </a:r>
            <a:endParaRPr kumimoji="0" lang="en-CA" sz="1800" b="0" i="0" u="none" strike="noStrike" cap="none" normalizeH="0" baseline="0" smtClean="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66451"/>
            <a:ext cx="4820872" cy="80021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C00000"/>
              </a:solidFill>
              <a:effectLst/>
              <a:latin typeface="Arial" pitchFamily="34" charset="0"/>
              <a:cs typeface="Arial" pitchFamily="34" charset="0"/>
            </a:endParaRPr>
          </a:p>
          <a:p>
            <a:pPr marL="119063" marR="0" lvl="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C00000"/>
                </a:solidFill>
                <a:effectLst/>
                <a:latin typeface="Arial" pitchFamily="34" charset="0"/>
                <a:cs typeface="Arial" pitchFamily="34" charset="0"/>
              </a:rPr>
              <a:t>Conceptual  EXAMPLE only  -  for discussions</a:t>
            </a:r>
            <a:endParaRPr kumimoji="0" lang="en-CA" sz="500" b="0" i="0" u="none" strike="noStrike" cap="none" normalizeH="0" baseline="0" dirty="0" smtClean="0">
              <a:ln>
                <a:noFill/>
              </a:ln>
              <a:solidFill>
                <a:schemeClr val="tx1"/>
              </a:solidFill>
              <a:effectLst/>
              <a:latin typeface="Arial" pitchFamily="34" charset="0"/>
              <a:cs typeface="Arial" pitchFamily="34" charset="0"/>
            </a:endParaRPr>
          </a:p>
          <a:p>
            <a:pPr marL="225425" marR="0" lvl="0" algn="l"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FF0000"/>
                </a:solidFill>
                <a:effectLst/>
                <a:latin typeface="Calibri" pitchFamily="34" charset="0"/>
                <a:ea typeface="MS Mincho" pitchFamily="49" charset="-128"/>
                <a:cs typeface="Calibri" pitchFamily="34" charset="0"/>
              </a:rPr>
              <a:t> Need more private/secure storage spaces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 name="Group 4"/>
          <p:cNvGrpSpPr>
            <a:grpSpLocks/>
          </p:cNvGrpSpPr>
          <p:nvPr/>
        </p:nvGrpSpPr>
        <p:grpSpPr bwMode="auto">
          <a:xfrm>
            <a:off x="887824" y="781177"/>
            <a:ext cx="7626420" cy="5681992"/>
            <a:chOff x="1211" y="2108"/>
            <a:chExt cx="10050" cy="12706"/>
          </a:xfrm>
        </p:grpSpPr>
        <p:sp>
          <p:nvSpPr>
            <p:cNvPr id="2053" name="Text Box 5"/>
            <p:cNvSpPr txBox="1">
              <a:spLocks noChangeArrowheads="1"/>
            </p:cNvSpPr>
            <p:nvPr/>
          </p:nvSpPr>
          <p:spPr bwMode="auto">
            <a:xfrm>
              <a:off x="1380" y="8738"/>
              <a:ext cx="3107" cy="1379"/>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63500" marR="0" lvl="1" algn="l" defTabSz="914400" rtl="0" eaLnBrk="1" fontAlgn="base" latinLnBrk="0" hangingPunct="1">
                <a:buClrTx/>
                <a:buSzTx/>
                <a:buFontTx/>
                <a:buNone/>
                <a:tabLst/>
              </a:pPr>
              <a:r>
                <a:rPr kumimoji="0" lang="en-CA" altLang="ja-JP" sz="1100" b="1" i="1" u="sng" strike="noStrike" cap="none" normalizeH="0" baseline="0" dirty="0" smtClean="0">
                  <a:ln>
                    <a:noFill/>
                  </a:ln>
                  <a:solidFill>
                    <a:schemeClr val="tx1"/>
                  </a:solidFill>
                  <a:effectLst/>
                  <a:latin typeface="Calibri" pitchFamily="34" charset="0"/>
                  <a:ea typeface="MS Mincho" pitchFamily="49" charset="-128"/>
                  <a:cs typeface="Arial" pitchFamily="34" charset="0"/>
                </a:rPr>
                <a:t>Community Reception Desk</a:t>
              </a:r>
              <a:endParaRPr kumimoji="0" lang="en-CA" altLang="ja-JP" sz="1100" b="1" i="1" u="sng" strike="noStrike" cap="none" normalizeH="0" baseline="0" dirty="0" smtClean="0">
                <a:ln>
                  <a:noFill/>
                </a:ln>
                <a:solidFill>
                  <a:schemeClr val="tx1"/>
                </a:solidFill>
                <a:effectLst/>
                <a:latin typeface="Times New Roman" pitchFamily="18" charset="0"/>
                <a:ea typeface="MS Mincho" pitchFamily="49" charset="-128"/>
                <a:cs typeface="Arial" pitchFamily="34" charset="0"/>
              </a:endParaRPr>
            </a:p>
            <a:p>
              <a:pPr marL="63500" marR="0" lvl="1" algn="l" defTabSz="914400" rtl="0" eaLnBrk="1" fontAlgn="base" latinLnBrk="0" hangingPunct="1">
                <a:buClrTx/>
                <a:buSzTx/>
                <a:buFontTx/>
                <a:buNone/>
                <a:tabLst/>
              </a:pPr>
              <a:r>
                <a:rPr kumimoji="0" lang="en-CA" altLang="ja-JP" sz="1100" b="0" i="0" u="none" strike="noStrike" cap="none" normalizeH="0" baseline="0" dirty="0" smtClean="0">
                  <a:ln>
                    <a:noFill/>
                  </a:ln>
                  <a:solidFill>
                    <a:schemeClr val="tx1"/>
                  </a:solidFill>
                  <a:effectLst/>
                  <a:latin typeface="Calibri" pitchFamily="34" charset="0"/>
                  <a:ea typeface="MS Mincho" pitchFamily="49" charset="-128"/>
                  <a:cs typeface="Arial" pitchFamily="34" charset="0"/>
                </a:rPr>
                <a:t> - General - Tourism</a:t>
              </a:r>
            </a:p>
            <a:p>
              <a:pPr marL="63500" marR="0" lvl="1" algn="l" defTabSz="914400" rtl="0" eaLnBrk="1" fontAlgn="base" latinLnBrk="0" hangingPunct="1">
                <a:buClrTx/>
                <a:buSzTx/>
                <a:buFontTx/>
                <a:buNone/>
                <a:tabLst/>
              </a:pPr>
              <a:r>
                <a:rPr kumimoji="0" lang="en-CA" altLang="ja-JP" sz="1100" b="0" i="0" u="none" strike="noStrike" cap="none" normalizeH="0" baseline="0" dirty="0" smtClean="0">
                  <a:ln>
                    <a:noFill/>
                  </a:ln>
                  <a:solidFill>
                    <a:schemeClr val="tx1"/>
                  </a:solidFill>
                  <a:effectLst/>
                  <a:latin typeface="Calibri" pitchFamily="34" charset="0"/>
                  <a:ea typeface="MS Mincho" pitchFamily="49" charset="-128"/>
                  <a:cs typeface="Arial" pitchFamily="34" charset="0"/>
                </a:rPr>
                <a:t> - Local business directory</a:t>
              </a:r>
            </a:p>
            <a:p>
              <a:pPr marL="63500" marR="0" lvl="1" algn="l" defTabSz="914400" rtl="0" eaLnBrk="1" fontAlgn="base" latinLnBrk="0" hangingPunct="1">
                <a:buClrTx/>
                <a:buSzTx/>
                <a:buFontTx/>
                <a:buNone/>
                <a:tabLst/>
              </a:pPr>
              <a:r>
                <a:rPr kumimoji="0" lang="en-CA" altLang="ja-JP" sz="1100" b="0" i="0" u="none" strike="noStrike" cap="none" normalizeH="0" baseline="0" dirty="0" smtClean="0">
                  <a:ln>
                    <a:noFill/>
                  </a:ln>
                  <a:solidFill>
                    <a:schemeClr val="tx1"/>
                  </a:solidFill>
                  <a:effectLst/>
                  <a:latin typeface="Calibri" pitchFamily="34" charset="0"/>
                  <a:ea typeface="MS Mincho" pitchFamily="49" charset="-128"/>
                  <a:cs typeface="Arial" pitchFamily="34" charset="0"/>
                </a:rPr>
                <a:t> - Community services</a:t>
              </a:r>
            </a:p>
            <a:p>
              <a:pPr marL="63500" marR="0" lvl="1" algn="l" defTabSz="914400" rtl="0" eaLnBrk="1" fontAlgn="base" latinLnBrk="0" hangingPunct="1">
                <a:buClrTx/>
                <a:buSzTx/>
                <a:buFontTx/>
                <a:buNone/>
                <a:tabLst/>
              </a:pPr>
              <a:r>
                <a:rPr kumimoji="0" lang="en-CA" altLang="ja-JP" sz="1100" b="0" i="0" u="none" strike="noStrike" cap="none" normalizeH="0" baseline="0" dirty="0" smtClean="0">
                  <a:ln>
                    <a:noFill/>
                  </a:ln>
                  <a:solidFill>
                    <a:schemeClr val="tx1"/>
                  </a:solidFill>
                  <a:effectLst/>
                  <a:latin typeface="Calibri" pitchFamily="34" charset="0"/>
                  <a:ea typeface="MS Mincho" pitchFamily="49" charset="-128"/>
                  <a:cs typeface="Arial" pitchFamily="34" charset="0"/>
                </a:rPr>
                <a:t> - Seniors assistance</a:t>
              </a:r>
            </a:p>
          </p:txBody>
        </p:sp>
        <p:sp>
          <p:nvSpPr>
            <p:cNvPr id="2054" name="Text Box 6"/>
            <p:cNvSpPr txBox="1">
              <a:spLocks noChangeArrowheads="1"/>
            </p:cNvSpPr>
            <p:nvPr/>
          </p:nvSpPr>
          <p:spPr bwMode="auto">
            <a:xfrm>
              <a:off x="1215" y="5720"/>
              <a:ext cx="2805" cy="1545"/>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spcBef>
                  <a:spcPct val="0"/>
                </a:spcBef>
                <a:buClrTx/>
                <a:buSzTx/>
                <a:buFontTx/>
                <a:buNone/>
                <a:tabLst/>
              </a:pPr>
              <a:r>
                <a:rPr kumimoji="0" lang="en-CA" altLang="ja-JP" sz="1100" b="1" i="1" u="none" strike="noStrike" cap="none" normalizeH="0" baseline="0" dirty="0" smtClean="0">
                  <a:ln>
                    <a:noFill/>
                  </a:ln>
                  <a:solidFill>
                    <a:schemeClr val="tx1"/>
                  </a:solidFill>
                  <a:effectLst/>
                  <a:latin typeface="Calibri" pitchFamily="34" charset="0"/>
                  <a:ea typeface="MS Mincho" pitchFamily="49" charset="-128"/>
                  <a:cs typeface="Arial" pitchFamily="34" charset="0"/>
                </a:rPr>
                <a:t>Shared office #1</a:t>
              </a:r>
              <a:endParaRPr kumimoji="0" lang="en-CA" altLang="ja-JP" sz="1100" b="1" i="1" u="none" strike="noStrike" cap="none" normalizeH="0" baseline="0" dirty="0" smtClean="0">
                <a:ln>
                  <a:noFill/>
                </a:ln>
                <a:solidFill>
                  <a:schemeClr val="tx1"/>
                </a:solidFill>
                <a:effectLst/>
                <a:latin typeface="Times New Roman" pitchFamily="18" charset="0"/>
                <a:ea typeface="MS Mincho" pitchFamily="49" charset="-128"/>
                <a:cs typeface="Arial" pitchFamily="34" charset="0"/>
              </a:endParaRPr>
            </a:p>
            <a:p>
              <a:pPr marL="0" marR="0" lvl="0" indent="0" algn="l" defTabSz="914400" rtl="0" eaLnBrk="1" fontAlgn="base" latinLnBrk="0" hangingPunct="1">
                <a:spcBef>
                  <a:spcPct val="0"/>
                </a:spcBef>
                <a:buClrTx/>
                <a:buSzTx/>
                <a:buFontTx/>
                <a:buNone/>
                <a:tabLst/>
              </a:pPr>
              <a:r>
                <a:rPr kumimoji="0" lang="en-CA" altLang="ja-JP" sz="1000" b="0" i="0" u="none" strike="noStrike" cap="none" normalizeH="0" baseline="0" dirty="0" smtClean="0">
                  <a:ln>
                    <a:noFill/>
                  </a:ln>
                  <a:solidFill>
                    <a:schemeClr val="tx1"/>
                  </a:solidFill>
                  <a:effectLst/>
                  <a:latin typeface="Calibri" pitchFamily="34" charset="0"/>
                  <a:ea typeface="MS Mincho" pitchFamily="49" charset="-128"/>
                  <a:cs typeface="Arial" pitchFamily="34" charset="0"/>
                </a:rPr>
                <a:t> </a:t>
              </a:r>
              <a:r>
                <a:rPr kumimoji="0" lang="en-CA" altLang="ja-JP" sz="1100" b="0" i="0" u="none" strike="noStrike" cap="none" normalizeH="0" baseline="0" dirty="0" smtClean="0">
                  <a:ln>
                    <a:noFill/>
                  </a:ln>
                  <a:solidFill>
                    <a:schemeClr val="tx1"/>
                  </a:solidFill>
                  <a:effectLst/>
                  <a:latin typeface="Calibri" pitchFamily="34" charset="0"/>
                  <a:ea typeface="MS Mincho" pitchFamily="49" charset="-128"/>
                  <a:cs typeface="Arial" pitchFamily="34" charset="0"/>
                </a:rPr>
                <a:t>- Chamber of Commerce</a:t>
              </a:r>
            </a:p>
            <a:p>
              <a:pPr marL="0" marR="0" lvl="0" indent="0" algn="l" defTabSz="914400" rtl="0" eaLnBrk="1" fontAlgn="base" latinLnBrk="0" hangingPunct="1">
                <a:spcBef>
                  <a:spcPct val="0"/>
                </a:spcBef>
                <a:buClrTx/>
                <a:buSzTx/>
                <a:buFontTx/>
                <a:buNone/>
                <a:tabLst/>
              </a:pPr>
              <a:r>
                <a:rPr kumimoji="0" lang="en-CA" altLang="ja-JP" sz="1100" b="0" i="0" u="none" strike="noStrike" cap="none" normalizeH="0" baseline="0" dirty="0" smtClean="0">
                  <a:ln>
                    <a:noFill/>
                  </a:ln>
                  <a:solidFill>
                    <a:schemeClr val="tx1"/>
                  </a:solidFill>
                  <a:effectLst/>
                  <a:latin typeface="Calibri" pitchFamily="34" charset="0"/>
                  <a:ea typeface="MS Mincho" pitchFamily="49" charset="-128"/>
                  <a:cs typeface="Arial" pitchFamily="34" charset="0"/>
                </a:rPr>
                <a:t> - Seniors</a:t>
              </a:r>
            </a:p>
            <a:p>
              <a:pPr marL="0" marR="0" lvl="0" indent="0" algn="l" defTabSz="914400" rtl="0" eaLnBrk="1" fontAlgn="base" latinLnBrk="0" hangingPunct="1">
                <a:spcBef>
                  <a:spcPct val="0"/>
                </a:spcBef>
                <a:buClrTx/>
                <a:buSzTx/>
                <a:buFontTx/>
                <a:buNone/>
                <a:tabLst/>
              </a:pPr>
              <a:r>
                <a:rPr kumimoji="0" lang="en-CA" altLang="ja-JP" sz="1100" b="0" i="0" u="none" strike="noStrike" cap="none" normalizeH="0" baseline="0" dirty="0" smtClean="0">
                  <a:ln>
                    <a:noFill/>
                  </a:ln>
                  <a:solidFill>
                    <a:schemeClr val="tx1"/>
                  </a:solidFill>
                  <a:effectLst/>
                  <a:latin typeface="Calibri" pitchFamily="34" charset="0"/>
                  <a:ea typeface="MS Mincho" pitchFamily="49" charset="-128"/>
                  <a:cs typeface="Arial" pitchFamily="34" charset="0"/>
                </a:rPr>
                <a:t> - Tourism</a:t>
              </a:r>
            </a:p>
            <a:p>
              <a:pPr marL="0" marR="0" lvl="0" indent="0" algn="l" defTabSz="914400" rtl="0" eaLnBrk="1" fontAlgn="base" latinLnBrk="0" hangingPunct="1">
                <a:spcBef>
                  <a:spcPct val="0"/>
                </a:spcBef>
                <a:buClrTx/>
                <a:buSzTx/>
                <a:buFontTx/>
                <a:buNone/>
                <a:tabLst/>
              </a:pPr>
              <a:r>
                <a:rPr kumimoji="0" lang="en-CA" altLang="ja-JP" sz="1100" b="0" i="0" u="none" strike="noStrike" cap="none" normalizeH="0" baseline="0" dirty="0" smtClean="0">
                  <a:ln>
                    <a:noFill/>
                  </a:ln>
                  <a:solidFill>
                    <a:schemeClr val="tx1"/>
                  </a:solidFill>
                  <a:effectLst/>
                  <a:latin typeface="Calibri" pitchFamily="34" charset="0"/>
                  <a:ea typeface="MS Mincho" pitchFamily="49" charset="-128"/>
                  <a:cs typeface="Arial" pitchFamily="34" charset="0"/>
                </a:rPr>
                <a:t> - Bay Rides</a:t>
              </a:r>
            </a:p>
            <a:p>
              <a:pPr marL="0" marR="0" lvl="0" indent="0" algn="l" defTabSz="914400" rtl="0" eaLnBrk="1" fontAlgn="base" latinLnBrk="0" hangingPunct="1">
                <a:spcBef>
                  <a:spcPct val="0"/>
                </a:spcBef>
                <a:buClrTx/>
                <a:buSzTx/>
                <a:buFontTx/>
                <a:buNone/>
                <a:tabLst/>
              </a:pPr>
              <a:r>
                <a:rPr kumimoji="0" lang="en-CA" altLang="ja-JP" sz="1100" b="0" i="0" u="none" strike="noStrike" cap="none" normalizeH="0" baseline="0" dirty="0" smtClean="0">
                  <a:ln>
                    <a:noFill/>
                  </a:ln>
                  <a:solidFill>
                    <a:schemeClr val="tx1"/>
                  </a:solidFill>
                  <a:effectLst/>
                  <a:latin typeface="Calibri" pitchFamily="34" charset="0"/>
                  <a:ea typeface="MS Mincho" pitchFamily="49" charset="-128"/>
                  <a:cs typeface="Arial" pitchFamily="34" charset="0"/>
                </a:rPr>
                <a:t> - Connecting Communities</a:t>
              </a:r>
            </a:p>
            <a:p>
              <a:pPr marL="0" marR="0" lvl="0" indent="0" algn="l" defTabSz="914400" rtl="0" eaLnBrk="1" fontAlgn="base" latinLnBrk="0" hangingPunct="1">
                <a:lnSpc>
                  <a:spcPct val="88000"/>
                </a:lnSpc>
                <a:spcBef>
                  <a:spcPct val="0"/>
                </a:spcBef>
                <a:spcAft>
                  <a:spcPts val="1000"/>
                </a:spcAft>
                <a:buClrTx/>
                <a:buSzTx/>
                <a:buFontTx/>
                <a:buNone/>
                <a:tabLst/>
              </a:pPr>
              <a:endParaRPr kumimoji="0" lang="en-CA" altLang="ja-JP" sz="1000" b="0" i="0" u="none" strike="noStrike" cap="none" normalizeH="0" baseline="0" dirty="0" smtClean="0">
                <a:ln>
                  <a:noFill/>
                </a:ln>
                <a:solidFill>
                  <a:schemeClr val="tx1"/>
                </a:solidFill>
                <a:effectLst/>
                <a:latin typeface="Calibri" pitchFamily="34" charset="0"/>
                <a:ea typeface="MS Mincho" pitchFamily="49" charset="-128"/>
                <a:cs typeface="Arial" pitchFamily="34" charset="0"/>
              </a:endParaRPr>
            </a:p>
            <a:p>
              <a:pPr marL="0" marR="0" lvl="0" indent="0" algn="l" defTabSz="914400" rtl="0" eaLnBrk="1" fontAlgn="base" latinLnBrk="0" hangingPunct="1">
                <a:lnSpc>
                  <a:spcPct val="88000"/>
                </a:lnSpc>
                <a:spcBef>
                  <a:spcPct val="0"/>
                </a:spcBef>
                <a:spcAft>
                  <a:spcPts val="1000"/>
                </a:spcAft>
                <a:buClrTx/>
                <a:buSzTx/>
                <a:buFontTx/>
                <a:buNone/>
                <a:tabLst/>
              </a:pPr>
              <a:endParaRPr kumimoji="0" lang="en-CA" altLang="ja-JP" sz="1000" b="0" i="0" u="none" strike="noStrike" cap="none" normalizeH="0" baseline="0" dirty="0" smtClean="0">
                <a:ln>
                  <a:noFill/>
                </a:ln>
                <a:solidFill>
                  <a:schemeClr val="tx1"/>
                </a:solidFill>
                <a:effectLst/>
                <a:latin typeface="Times New Roman" pitchFamily="18" charset="0"/>
                <a:ea typeface="MS Mincho" pitchFamily="49" charset="-128"/>
                <a:cs typeface="Arial" pitchFamily="34" charset="0"/>
              </a:endParaRPr>
            </a:p>
            <a:p>
              <a:pPr marL="0" marR="0" lvl="0" indent="0" algn="l" defTabSz="914400" rtl="0" eaLnBrk="1" fontAlgn="base" latinLnBrk="0" hangingPunct="1">
                <a:lnSpc>
                  <a:spcPct val="88000"/>
                </a:lnSpc>
                <a:spcBef>
                  <a:spcPct val="0"/>
                </a:spcBef>
                <a:spcAft>
                  <a:spcPts val="1000"/>
                </a:spcAft>
                <a:buClrTx/>
                <a:buSzTx/>
                <a:buFontTx/>
                <a:buNone/>
                <a:tabLst/>
              </a:pPr>
              <a:endParaRPr kumimoji="0" lang="en-CA" altLang="ja-JP" sz="1000" b="0" i="0" u="none" strike="noStrike" cap="none" normalizeH="0" baseline="0" dirty="0" smtClean="0">
                <a:ln>
                  <a:noFill/>
                </a:ln>
                <a:solidFill>
                  <a:schemeClr val="tx1"/>
                </a:solidFill>
                <a:effectLst/>
                <a:latin typeface="Times New Roman" pitchFamily="18" charset="0"/>
                <a:ea typeface="MS Mincho" pitchFamily="49"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5" name="Text Box 7"/>
            <p:cNvSpPr txBox="1">
              <a:spLocks noChangeArrowheads="1"/>
            </p:cNvSpPr>
            <p:nvPr/>
          </p:nvSpPr>
          <p:spPr bwMode="auto">
            <a:xfrm>
              <a:off x="1269" y="2282"/>
              <a:ext cx="2400" cy="1695"/>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n-CA" altLang="ja-JP" sz="1100" b="1" i="1" u="none" strike="noStrike" cap="none" normalizeH="0" baseline="0" dirty="0" smtClean="0">
                  <a:ln>
                    <a:noFill/>
                  </a:ln>
                  <a:solidFill>
                    <a:schemeClr val="tx1"/>
                  </a:solidFill>
                  <a:effectLst/>
                  <a:latin typeface="Calibri" pitchFamily="34" charset="0"/>
                  <a:ea typeface="MS Mincho" pitchFamily="49" charset="-128"/>
                  <a:cs typeface="Arial" pitchFamily="34" charset="0"/>
                </a:rPr>
                <a:t>Shared office #2</a:t>
              </a:r>
              <a:endParaRPr kumimoji="0" lang="en-CA" altLang="ja-JP" sz="1100" b="1" i="1" u="none" strike="noStrike" cap="none" normalizeH="0" baseline="0" dirty="0" smtClean="0">
                <a:ln>
                  <a:noFill/>
                </a:ln>
                <a:solidFill>
                  <a:schemeClr val="tx1"/>
                </a:solidFill>
                <a:effectLst/>
                <a:latin typeface="Times New Roman" pitchFamily="18" charset="0"/>
                <a:ea typeface="MS Mincho" pitchFamily="49" charset="-128"/>
                <a:cs typeface="Arial" pitchFamily="34" charset="0"/>
              </a:endParaRPr>
            </a:p>
            <a:p>
              <a:pPr marL="0" marR="0" lvl="0" indent="0" algn="l" defTabSz="914400" rtl="0" eaLnBrk="1" fontAlgn="base" latinLnBrk="0" hangingPunct="1">
                <a:spcBef>
                  <a:spcPct val="0"/>
                </a:spcBef>
                <a:buClrTx/>
                <a:buSzTx/>
                <a:buFontTx/>
                <a:buNone/>
                <a:tabLst/>
              </a:pPr>
              <a:r>
                <a:rPr kumimoji="0" lang="en-CA" altLang="ja-JP" sz="1100" b="0" i="0" u="none" strike="noStrike" cap="none" normalizeH="0" baseline="0" dirty="0" smtClean="0">
                  <a:ln>
                    <a:noFill/>
                  </a:ln>
                  <a:solidFill>
                    <a:schemeClr val="tx1"/>
                  </a:solidFill>
                  <a:effectLst/>
                  <a:latin typeface="Calibri" pitchFamily="34" charset="0"/>
                  <a:ea typeface="MS Mincho" pitchFamily="49" charset="-128"/>
                  <a:cs typeface="Arial" pitchFamily="34" charset="0"/>
                </a:rPr>
                <a:t> - Treasure Chest</a:t>
              </a:r>
              <a:endParaRPr kumimoji="0" lang="en-CA" altLang="ja-JP" sz="1100" b="0" i="0" u="none" strike="noStrike" cap="none" normalizeH="0" baseline="0" dirty="0" smtClean="0">
                <a:ln>
                  <a:noFill/>
                </a:ln>
                <a:solidFill>
                  <a:schemeClr val="tx1"/>
                </a:solidFill>
                <a:effectLst/>
                <a:latin typeface="Times New Roman" pitchFamily="18" charset="0"/>
                <a:ea typeface="MS Mincho" pitchFamily="49" charset="-128"/>
                <a:cs typeface="Arial" pitchFamily="34" charset="0"/>
              </a:endParaRPr>
            </a:p>
            <a:p>
              <a:pPr marL="0" marR="0" lvl="0" indent="0" algn="l" defTabSz="914400" rtl="0" eaLnBrk="1" fontAlgn="base" latinLnBrk="0" hangingPunct="1">
                <a:spcBef>
                  <a:spcPct val="0"/>
                </a:spcBef>
                <a:buClrTx/>
                <a:buSzTx/>
                <a:buFontTx/>
                <a:buNone/>
                <a:tabLst/>
              </a:pPr>
              <a:r>
                <a:rPr kumimoji="0" lang="en-CA" altLang="ja-JP" sz="1100" b="0" i="0" u="none" strike="noStrike" cap="none" normalizeH="0" baseline="0" dirty="0" smtClean="0">
                  <a:ln>
                    <a:noFill/>
                  </a:ln>
                  <a:solidFill>
                    <a:schemeClr val="tx1"/>
                  </a:solidFill>
                  <a:effectLst/>
                  <a:latin typeface="Calibri" pitchFamily="34" charset="0"/>
                  <a:ea typeface="MS Mincho" pitchFamily="49" charset="-128"/>
                  <a:cs typeface="Arial" pitchFamily="34" charset="0"/>
                </a:rPr>
                <a:t> - Stewardship</a:t>
              </a:r>
              <a:endParaRPr kumimoji="0" lang="en-CA" altLang="ja-JP" sz="1100" b="0" i="0" u="none" strike="noStrike" cap="none" normalizeH="0" baseline="0" dirty="0" smtClean="0">
                <a:ln>
                  <a:noFill/>
                </a:ln>
                <a:solidFill>
                  <a:schemeClr val="tx1"/>
                </a:solidFill>
                <a:effectLst/>
                <a:latin typeface="Times New Roman" pitchFamily="18" charset="0"/>
                <a:ea typeface="MS Mincho" pitchFamily="49" charset="-128"/>
                <a:cs typeface="Arial" pitchFamily="34" charset="0"/>
              </a:endParaRPr>
            </a:p>
            <a:p>
              <a:pPr marL="0" marR="0" lvl="0" indent="0" algn="l" defTabSz="914400" rtl="0" eaLnBrk="1" fontAlgn="base" latinLnBrk="0" hangingPunct="1">
                <a:spcBef>
                  <a:spcPct val="0"/>
                </a:spcBef>
                <a:buClrTx/>
                <a:buSzTx/>
                <a:buFontTx/>
                <a:buNone/>
                <a:tabLst/>
              </a:pPr>
              <a:r>
                <a:rPr kumimoji="0" lang="en-CA" altLang="ja-JP" sz="1100" b="0" i="0" u="none" strike="noStrike" cap="none" normalizeH="0" baseline="0" dirty="0" smtClean="0">
                  <a:ln>
                    <a:noFill/>
                  </a:ln>
                  <a:solidFill>
                    <a:schemeClr val="tx1"/>
                  </a:solidFill>
                  <a:effectLst/>
                  <a:latin typeface="Calibri" pitchFamily="34" charset="0"/>
                  <a:ea typeface="MS Mincho" pitchFamily="49" charset="-128"/>
                  <a:cs typeface="Arial" pitchFamily="34" charset="0"/>
                </a:rPr>
                <a:t> - Mentoring</a:t>
              </a:r>
            </a:p>
            <a:p>
              <a:pPr marL="0" marR="0" lvl="0" indent="0" algn="l" defTabSz="914400" rtl="0" eaLnBrk="1" fontAlgn="base" latinLnBrk="0" hangingPunct="1">
                <a:spcBef>
                  <a:spcPct val="0"/>
                </a:spcBef>
                <a:buClrTx/>
                <a:buSzTx/>
                <a:buFontTx/>
                <a:buNone/>
                <a:tabLst/>
              </a:pPr>
              <a:r>
                <a:rPr kumimoji="0" lang="en-CA" altLang="ja-JP" sz="1100" b="0" i="0" u="none" strike="noStrike" cap="none" normalizeH="0" baseline="0" dirty="0" smtClean="0">
                  <a:ln>
                    <a:noFill/>
                  </a:ln>
                  <a:solidFill>
                    <a:schemeClr val="tx1"/>
                  </a:solidFill>
                  <a:effectLst/>
                  <a:latin typeface="Calibri" pitchFamily="34" charset="0"/>
                  <a:ea typeface="MS Mincho" pitchFamily="49" charset="-128"/>
                  <a:cs typeface="Arial" pitchFamily="34" charset="0"/>
                </a:rPr>
                <a:t> - Local business</a:t>
              </a:r>
              <a:endParaRPr kumimoji="0" lang="en-CA" altLang="ja-JP" sz="1100" b="0" i="0" u="none" strike="noStrike" cap="none" normalizeH="0" baseline="0" dirty="0" smtClean="0">
                <a:ln>
                  <a:noFill/>
                </a:ln>
                <a:solidFill>
                  <a:schemeClr val="tx1"/>
                </a:solidFill>
                <a:effectLst/>
                <a:latin typeface="Times New Roman" pitchFamily="18" charset="0"/>
                <a:ea typeface="MS Mincho" pitchFamily="49" charset="-128"/>
                <a:cs typeface="Arial" pitchFamily="34" charset="0"/>
              </a:endParaRPr>
            </a:p>
            <a:p>
              <a:pPr marL="0" marR="0" lvl="0" indent="0" algn="l" defTabSz="914400" rtl="0" eaLnBrk="1" fontAlgn="base" latinLnBrk="0" hangingPunct="1">
                <a:spcBef>
                  <a:spcPct val="0"/>
                </a:spcBef>
                <a:buClrTx/>
                <a:buSzTx/>
                <a:buFontTx/>
                <a:buNone/>
                <a:tabLst/>
              </a:pPr>
              <a:r>
                <a:rPr kumimoji="0" lang="en-CA" altLang="ja-JP" sz="1100" b="0" i="0" u="none" strike="noStrike" cap="none" normalizeH="0" baseline="0" dirty="0" smtClean="0">
                  <a:ln>
                    <a:noFill/>
                  </a:ln>
                  <a:solidFill>
                    <a:schemeClr val="tx1"/>
                  </a:solidFill>
                  <a:effectLst/>
                  <a:latin typeface="Calibri" pitchFamily="34" charset="0"/>
                  <a:ea typeface="MS Mincho" pitchFamily="49" charset="-128"/>
                  <a:cs typeface="Arial" pitchFamily="34" charset="0"/>
                </a:rPr>
                <a:t> - Shared usage</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6" name="Text Box 8"/>
            <p:cNvSpPr txBox="1">
              <a:spLocks noChangeArrowheads="1"/>
            </p:cNvSpPr>
            <p:nvPr/>
          </p:nvSpPr>
          <p:spPr bwMode="auto">
            <a:xfrm>
              <a:off x="4971" y="2258"/>
              <a:ext cx="3469" cy="2174"/>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spcBef>
                  <a:spcPct val="0"/>
                </a:spcBef>
                <a:buClrTx/>
                <a:buSzTx/>
                <a:buFontTx/>
                <a:buNone/>
                <a:tabLst/>
              </a:pPr>
              <a:r>
                <a:rPr kumimoji="0" lang="en-CA" altLang="ja-JP" sz="1100" b="1" i="1" u="none" strike="noStrike" cap="none" normalizeH="0" baseline="0" dirty="0" smtClean="0">
                  <a:ln>
                    <a:noFill/>
                  </a:ln>
                  <a:solidFill>
                    <a:schemeClr val="tx1"/>
                  </a:solidFill>
                  <a:effectLst/>
                  <a:latin typeface="Calibri" pitchFamily="34" charset="0"/>
                  <a:ea typeface="MS Mincho" pitchFamily="49" charset="-128"/>
                  <a:cs typeface="Arial" pitchFamily="34" charset="0"/>
                </a:rPr>
                <a:t>Meeting and Board room</a:t>
              </a:r>
              <a:endParaRPr kumimoji="0" lang="en-CA" altLang="ja-JP" sz="1100" b="1" i="1" u="none" strike="noStrike" cap="none" normalizeH="0" baseline="0" dirty="0" smtClean="0">
                <a:ln>
                  <a:noFill/>
                </a:ln>
                <a:solidFill>
                  <a:schemeClr val="tx1"/>
                </a:solidFill>
                <a:effectLst/>
                <a:latin typeface="Times New Roman" pitchFamily="18" charset="0"/>
                <a:ea typeface="MS Mincho" pitchFamily="49" charset="-128"/>
                <a:cs typeface="Arial" pitchFamily="34" charset="0"/>
              </a:endParaRPr>
            </a:p>
            <a:p>
              <a:pPr marL="0" marR="0" lvl="0" indent="0" algn="l" defTabSz="914400" rtl="0" eaLnBrk="1" fontAlgn="base" latinLnBrk="0" hangingPunct="1">
                <a:spcBef>
                  <a:spcPct val="0"/>
                </a:spcBef>
                <a:buClrTx/>
                <a:buSzTx/>
                <a:buFontTx/>
                <a:buNone/>
                <a:tabLst/>
              </a:pPr>
              <a:r>
                <a:rPr kumimoji="0" lang="en-CA" altLang="ja-JP" sz="1100" b="0" i="0" u="none" strike="noStrike" cap="none" normalizeH="0" baseline="0" dirty="0" smtClean="0">
                  <a:ln>
                    <a:noFill/>
                  </a:ln>
                  <a:solidFill>
                    <a:schemeClr val="tx1"/>
                  </a:solidFill>
                  <a:effectLst/>
                  <a:latin typeface="Calibri" pitchFamily="34" charset="0"/>
                  <a:ea typeface="MS Mincho" pitchFamily="49" charset="-128"/>
                  <a:cs typeface="Arial" pitchFamily="34" charset="0"/>
                </a:rPr>
                <a:t> - community groups</a:t>
              </a:r>
              <a:endParaRPr kumimoji="0" lang="en-CA" altLang="ja-JP" sz="1100" b="0" i="0" u="none" strike="noStrike" cap="none" normalizeH="0" baseline="0" dirty="0" smtClean="0">
                <a:ln>
                  <a:noFill/>
                </a:ln>
                <a:solidFill>
                  <a:schemeClr val="tx1"/>
                </a:solidFill>
                <a:effectLst/>
                <a:latin typeface="Times New Roman" pitchFamily="18" charset="0"/>
                <a:ea typeface="MS Mincho" pitchFamily="49" charset="-128"/>
                <a:cs typeface="Arial" pitchFamily="34" charset="0"/>
              </a:endParaRPr>
            </a:p>
            <a:p>
              <a:pPr marL="0" marR="0" lvl="0" indent="0" algn="l" defTabSz="914400" rtl="0" eaLnBrk="1" fontAlgn="base" latinLnBrk="0" hangingPunct="1">
                <a:spcBef>
                  <a:spcPct val="0"/>
                </a:spcBef>
                <a:buClrTx/>
                <a:buSzTx/>
                <a:buFontTx/>
                <a:buNone/>
                <a:tabLst/>
              </a:pPr>
              <a:r>
                <a:rPr kumimoji="0" lang="en-CA" altLang="ja-JP" sz="1100" b="0" i="0" u="none" strike="noStrike" cap="none" normalizeH="0" baseline="0" dirty="0" smtClean="0">
                  <a:ln>
                    <a:noFill/>
                  </a:ln>
                  <a:solidFill>
                    <a:schemeClr val="tx1"/>
                  </a:solidFill>
                  <a:effectLst/>
                  <a:latin typeface="Calibri" pitchFamily="34" charset="0"/>
                  <a:ea typeface="MS Mincho" pitchFamily="49" charset="-128"/>
                  <a:cs typeface="Arial" pitchFamily="34" charset="0"/>
                </a:rPr>
                <a:t> - business bookings</a:t>
              </a:r>
              <a:endParaRPr kumimoji="0" lang="en-CA" altLang="ja-JP" sz="1100" b="0" i="0" u="none" strike="noStrike" cap="none" normalizeH="0" baseline="0" dirty="0" smtClean="0">
                <a:ln>
                  <a:noFill/>
                </a:ln>
                <a:solidFill>
                  <a:schemeClr val="tx1"/>
                </a:solidFill>
                <a:effectLst/>
                <a:latin typeface="Times New Roman" pitchFamily="18" charset="0"/>
                <a:ea typeface="MS Mincho" pitchFamily="49" charset="-128"/>
                <a:cs typeface="Arial" pitchFamily="34" charset="0"/>
              </a:endParaRPr>
            </a:p>
            <a:p>
              <a:pPr marL="119063" marR="0" lvl="2" indent="-119063" algn="l" defTabSz="914400" rtl="0" eaLnBrk="1" fontAlgn="base" latinLnBrk="0" hangingPunct="1">
                <a:spcBef>
                  <a:spcPct val="0"/>
                </a:spcBef>
                <a:buClrTx/>
                <a:buSzTx/>
                <a:buFontTx/>
                <a:buNone/>
                <a:tabLst/>
              </a:pPr>
              <a:r>
                <a:rPr kumimoji="0" lang="en-CA" altLang="ja-JP" sz="1100" b="0" i="0" u="none" strike="noStrike" cap="none" normalizeH="0" baseline="0" dirty="0" smtClean="0">
                  <a:ln>
                    <a:noFill/>
                  </a:ln>
                  <a:solidFill>
                    <a:schemeClr val="tx1"/>
                  </a:solidFill>
                  <a:effectLst/>
                  <a:latin typeface="Calibri" pitchFamily="34" charset="0"/>
                  <a:ea typeface="MS Mincho" pitchFamily="49" charset="-128"/>
                  <a:cs typeface="Arial" pitchFamily="34" charset="0"/>
                </a:rPr>
                <a:t> - entrepreneurial training &amp; seminars for individual businesses and/or volunteer groups eg. Marketing, Management,  Communications, other skills .....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7" name="Text Box 9"/>
            <p:cNvSpPr txBox="1">
              <a:spLocks noChangeArrowheads="1"/>
            </p:cNvSpPr>
            <p:nvPr/>
          </p:nvSpPr>
          <p:spPr bwMode="auto">
            <a:xfrm>
              <a:off x="10001" y="2393"/>
              <a:ext cx="1039" cy="465"/>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altLang="ja-JP" sz="1000" b="1" i="1" u="none" strike="noStrike" cap="none" normalizeH="0" baseline="0" smtClean="0">
                  <a:ln>
                    <a:noFill/>
                  </a:ln>
                  <a:solidFill>
                    <a:schemeClr val="tx1"/>
                  </a:solidFill>
                  <a:effectLst/>
                  <a:latin typeface="Calibri" pitchFamily="34" charset="0"/>
                  <a:ea typeface="MS Mincho" pitchFamily="49" charset="-128"/>
                  <a:cs typeface="Arial" pitchFamily="34" charset="0"/>
                </a:rPr>
                <a:t>Storage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8" name="Text Box 10"/>
            <p:cNvSpPr txBox="1">
              <a:spLocks noChangeArrowheads="1"/>
            </p:cNvSpPr>
            <p:nvPr/>
          </p:nvSpPr>
          <p:spPr bwMode="auto">
            <a:xfrm>
              <a:off x="7936" y="11682"/>
              <a:ext cx="2659" cy="1524"/>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spcBef>
                  <a:spcPct val="0"/>
                </a:spcBef>
                <a:buClrTx/>
                <a:buSzTx/>
                <a:buFontTx/>
                <a:buNone/>
                <a:tabLst/>
              </a:pPr>
              <a:r>
                <a:rPr kumimoji="0" lang="en-CA" altLang="ja-JP" sz="1100" b="1" i="1" u="none" strike="noStrike" cap="none" normalizeH="0" baseline="0" dirty="0" smtClean="0">
                  <a:ln>
                    <a:noFill/>
                  </a:ln>
                  <a:solidFill>
                    <a:schemeClr val="tx1"/>
                  </a:solidFill>
                  <a:effectLst/>
                  <a:latin typeface="Calibri" pitchFamily="34" charset="0"/>
                  <a:ea typeface="MS Mincho" pitchFamily="49" charset="-128"/>
                  <a:cs typeface="Arial" pitchFamily="34" charset="0"/>
                </a:rPr>
                <a:t>Lounge area</a:t>
              </a:r>
              <a:endParaRPr kumimoji="0" lang="en-CA" altLang="ja-JP" sz="1100" b="0" i="0" u="none" strike="noStrike" cap="none" normalizeH="0" baseline="0" dirty="0" smtClean="0">
                <a:ln>
                  <a:noFill/>
                </a:ln>
                <a:solidFill>
                  <a:schemeClr val="tx1"/>
                </a:solidFill>
                <a:effectLst/>
                <a:latin typeface="Times New Roman" pitchFamily="18" charset="0"/>
                <a:ea typeface="MS Mincho" pitchFamily="49" charset="-128"/>
                <a:cs typeface="Arial" pitchFamily="34" charset="0"/>
              </a:endParaRPr>
            </a:p>
            <a:p>
              <a:pPr marL="0" marR="0" lvl="0" indent="0" algn="l" defTabSz="914400" rtl="0" eaLnBrk="1" fontAlgn="base" latinLnBrk="0" hangingPunct="1">
                <a:spcBef>
                  <a:spcPct val="0"/>
                </a:spcBef>
                <a:buClrTx/>
                <a:buSzTx/>
                <a:buFontTx/>
                <a:buNone/>
                <a:tabLst/>
              </a:pPr>
              <a:r>
                <a:rPr kumimoji="0" lang="en-CA" altLang="ja-JP" sz="1100" b="0" i="0" u="none" strike="noStrike" cap="none" normalizeH="0" baseline="0" dirty="0" smtClean="0">
                  <a:ln>
                    <a:noFill/>
                  </a:ln>
                  <a:solidFill>
                    <a:schemeClr val="tx1"/>
                  </a:solidFill>
                  <a:effectLst/>
                  <a:latin typeface="Calibri" pitchFamily="34" charset="0"/>
                  <a:ea typeface="MS Mincho" pitchFamily="49" charset="-128"/>
                  <a:cs typeface="Arial" pitchFamily="34" charset="0"/>
                </a:rPr>
                <a:t> - Drop-in</a:t>
              </a:r>
              <a:endParaRPr kumimoji="0" lang="en-CA" altLang="ja-JP" sz="1100" b="0" i="0" u="none" strike="noStrike" cap="none" normalizeH="0" baseline="0" dirty="0" smtClean="0">
                <a:ln>
                  <a:noFill/>
                </a:ln>
                <a:solidFill>
                  <a:schemeClr val="tx1"/>
                </a:solidFill>
                <a:effectLst/>
                <a:latin typeface="Times New Roman" pitchFamily="18" charset="0"/>
                <a:ea typeface="MS Mincho" pitchFamily="49" charset="-128"/>
                <a:cs typeface="Arial" pitchFamily="34" charset="0"/>
              </a:endParaRPr>
            </a:p>
            <a:p>
              <a:pPr marL="0" marR="0" lvl="0" indent="0" algn="l" defTabSz="914400" rtl="0" eaLnBrk="1" fontAlgn="base" latinLnBrk="0" hangingPunct="1">
                <a:spcBef>
                  <a:spcPct val="0"/>
                </a:spcBef>
                <a:buClrTx/>
                <a:buSzTx/>
                <a:buFontTx/>
                <a:buNone/>
                <a:tabLst/>
              </a:pPr>
              <a:r>
                <a:rPr kumimoji="0" lang="en-CA" altLang="ja-JP" sz="1100" b="0" i="0" u="none" strike="noStrike" cap="none" normalizeH="0" baseline="0" dirty="0" smtClean="0">
                  <a:ln>
                    <a:noFill/>
                  </a:ln>
                  <a:solidFill>
                    <a:schemeClr val="tx1"/>
                  </a:solidFill>
                  <a:effectLst/>
                  <a:latin typeface="Calibri" pitchFamily="34" charset="0"/>
                  <a:ea typeface="MS Mincho" pitchFamily="49" charset="-128"/>
                  <a:cs typeface="Arial" pitchFamily="34" charset="0"/>
                </a:rPr>
                <a:t> - planned weekly activities</a:t>
              </a:r>
              <a:endParaRPr kumimoji="0" lang="en-CA" altLang="ja-JP" sz="1100" b="0" i="0" u="none" strike="noStrike" cap="none" normalizeH="0" baseline="0" dirty="0" smtClean="0">
                <a:ln>
                  <a:noFill/>
                </a:ln>
                <a:solidFill>
                  <a:schemeClr val="tx1"/>
                </a:solidFill>
                <a:effectLst/>
                <a:latin typeface="Times New Roman" pitchFamily="18" charset="0"/>
                <a:ea typeface="MS Mincho" pitchFamily="49" charset="-128"/>
                <a:cs typeface="Arial" pitchFamily="34" charset="0"/>
              </a:endParaRPr>
            </a:p>
            <a:p>
              <a:pPr marL="0" marR="0" lvl="0" indent="0" algn="l" defTabSz="914400" rtl="0" eaLnBrk="1" fontAlgn="base" latinLnBrk="0" hangingPunct="1">
                <a:spcBef>
                  <a:spcPct val="0"/>
                </a:spcBef>
                <a:buClrTx/>
                <a:buSzTx/>
                <a:buFontTx/>
                <a:buNone/>
                <a:tabLst/>
              </a:pPr>
              <a:r>
                <a:rPr kumimoji="0" lang="en-CA" altLang="ja-JP" sz="1100" b="0" i="0" u="none" strike="noStrike" cap="none" normalizeH="0" baseline="0" dirty="0" smtClean="0">
                  <a:ln>
                    <a:noFill/>
                  </a:ln>
                  <a:solidFill>
                    <a:schemeClr val="tx1"/>
                  </a:solidFill>
                  <a:effectLst/>
                  <a:latin typeface="Calibri" pitchFamily="34" charset="0"/>
                  <a:ea typeface="MS Mincho" pitchFamily="49" charset="-128"/>
                  <a:cs typeface="Arial" pitchFamily="34" charset="0"/>
                </a:rPr>
                <a:t> - casual meetings </a:t>
              </a:r>
              <a:endParaRPr kumimoji="0" lang="en-CA" altLang="ja-JP" sz="1100" b="0" i="0" u="none" strike="noStrike" cap="none" normalizeH="0" baseline="0" dirty="0" smtClean="0">
                <a:ln>
                  <a:noFill/>
                </a:ln>
                <a:solidFill>
                  <a:schemeClr val="tx1"/>
                </a:solidFill>
                <a:effectLst/>
                <a:latin typeface="Times New Roman" pitchFamily="18" charset="0"/>
                <a:ea typeface="MS Mincho" pitchFamily="49" charset="-128"/>
                <a:cs typeface="Arial" pitchFamily="34" charset="0"/>
              </a:endParaRPr>
            </a:p>
            <a:p>
              <a:pPr marL="0" marR="0" lvl="0" indent="0" algn="l" defTabSz="914400" rtl="0" eaLnBrk="1" fontAlgn="base" latinLnBrk="0" hangingPunct="1">
                <a:spcBef>
                  <a:spcPct val="0"/>
                </a:spcBef>
                <a:buClrTx/>
                <a:buSzTx/>
                <a:buFontTx/>
                <a:buNone/>
                <a:tabLst/>
              </a:pPr>
              <a:r>
                <a:rPr kumimoji="0" lang="en-CA" altLang="ja-JP" sz="1100" b="0" i="0" u="none" strike="noStrike" cap="none" normalizeH="0" baseline="0" dirty="0" smtClean="0">
                  <a:ln>
                    <a:noFill/>
                  </a:ln>
                  <a:solidFill>
                    <a:schemeClr val="tx1"/>
                  </a:solidFill>
                  <a:effectLst/>
                  <a:latin typeface="Calibri" pitchFamily="34" charset="0"/>
                  <a:ea typeface="MS Mincho" pitchFamily="49" charset="-128"/>
                  <a:cs typeface="Arial" pitchFamily="34" charset="0"/>
                </a:rPr>
                <a:t> - networking</a:t>
              </a:r>
              <a:endParaRPr kumimoji="0" lang="en-CA" altLang="ja-JP" sz="1100" b="0" i="0" u="none" strike="noStrike" cap="none" normalizeH="0" baseline="0" dirty="0" smtClean="0">
                <a:ln>
                  <a:noFill/>
                </a:ln>
                <a:solidFill>
                  <a:schemeClr val="tx1"/>
                </a:solidFill>
                <a:effectLst/>
                <a:latin typeface="Times New Roman" pitchFamily="18" charset="0"/>
                <a:ea typeface="MS Mincho" pitchFamily="49" charset="-128"/>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CA" altLang="ja-JP" sz="1100" b="0" i="0" u="none" strike="noStrike" cap="none" normalizeH="0" baseline="0" dirty="0" smtClean="0">
                <a:ln>
                  <a:noFill/>
                </a:ln>
                <a:solidFill>
                  <a:schemeClr val="tx1"/>
                </a:solidFill>
                <a:effectLst/>
                <a:latin typeface="Times New Roman" pitchFamily="18" charset="0"/>
                <a:ea typeface="MS Mincho" pitchFamily="49"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9" name="Text Box 11"/>
            <p:cNvSpPr txBox="1">
              <a:spLocks noChangeArrowheads="1"/>
            </p:cNvSpPr>
            <p:nvPr/>
          </p:nvSpPr>
          <p:spPr bwMode="auto">
            <a:xfrm>
              <a:off x="1864" y="13299"/>
              <a:ext cx="3236" cy="629"/>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spcBef>
                  <a:spcPct val="0"/>
                </a:spcBef>
                <a:buClrTx/>
                <a:buSzTx/>
                <a:buFontTx/>
                <a:buNone/>
                <a:tabLst/>
              </a:pPr>
              <a:r>
                <a:rPr kumimoji="0" lang="en-CA" altLang="ja-JP" sz="1100" b="1" i="1" u="none" strike="noStrike" cap="none" normalizeH="0" baseline="0" dirty="0" smtClean="0">
                  <a:ln>
                    <a:noFill/>
                  </a:ln>
                  <a:solidFill>
                    <a:schemeClr val="tx1"/>
                  </a:solidFill>
                  <a:effectLst/>
                  <a:latin typeface="Calibri" pitchFamily="34" charset="0"/>
                  <a:ea typeface="MS Mincho" pitchFamily="49" charset="-128"/>
                  <a:cs typeface="Arial" pitchFamily="34" charset="0"/>
                </a:rPr>
                <a:t>Pamphlet racks</a:t>
              </a:r>
              <a:endParaRPr kumimoji="0" lang="en-CA" altLang="ja-JP" sz="1100" b="0" i="0" u="none" strike="noStrike" cap="none" normalizeH="0" baseline="0" dirty="0" smtClean="0">
                <a:ln>
                  <a:noFill/>
                </a:ln>
                <a:solidFill>
                  <a:schemeClr val="tx1"/>
                </a:solidFill>
                <a:effectLst/>
                <a:latin typeface="Times New Roman" pitchFamily="18" charset="0"/>
                <a:ea typeface="MS Mincho" pitchFamily="49" charset="-128"/>
                <a:cs typeface="Arial" pitchFamily="34" charset="0"/>
              </a:endParaRPr>
            </a:p>
            <a:p>
              <a:pPr marL="0" marR="0" lvl="0" indent="0" algn="l" defTabSz="914400" rtl="0" eaLnBrk="1" fontAlgn="base" latinLnBrk="0" hangingPunct="1">
                <a:spcBef>
                  <a:spcPct val="0"/>
                </a:spcBef>
                <a:buClrTx/>
                <a:buSzTx/>
                <a:buFontTx/>
                <a:buNone/>
                <a:tabLst/>
              </a:pPr>
              <a:r>
                <a:rPr kumimoji="0" lang="en-CA" altLang="ja-JP" sz="800" b="0" i="0" u="none" strike="noStrike" cap="none" normalizeH="0" baseline="0" dirty="0" smtClean="0">
                  <a:ln>
                    <a:noFill/>
                  </a:ln>
                  <a:solidFill>
                    <a:schemeClr val="tx1"/>
                  </a:solidFill>
                  <a:effectLst/>
                  <a:latin typeface="Calibri" pitchFamily="34" charset="0"/>
                  <a:ea typeface="MS Mincho" pitchFamily="49" charset="-128"/>
                  <a:cs typeface="Arial" pitchFamily="34" charset="0"/>
                </a:rPr>
                <a:t> </a:t>
              </a:r>
              <a:r>
                <a:rPr kumimoji="0" lang="en-CA" altLang="ja-JP" sz="1100" b="0" i="0" u="none" strike="noStrike" cap="none" normalizeH="0" baseline="0" dirty="0" smtClean="0">
                  <a:ln>
                    <a:noFill/>
                  </a:ln>
                  <a:solidFill>
                    <a:schemeClr val="tx1"/>
                  </a:solidFill>
                  <a:effectLst/>
                  <a:latin typeface="Calibri" pitchFamily="34" charset="0"/>
                  <a:ea typeface="MS Mincho" pitchFamily="49" charset="-128"/>
                  <a:cs typeface="Arial" pitchFamily="34" charset="0"/>
                </a:rPr>
                <a:t>Tourism, community groups, etc.</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0" name="Text Box 12"/>
            <p:cNvSpPr txBox="1">
              <a:spLocks noChangeArrowheads="1"/>
            </p:cNvSpPr>
            <p:nvPr/>
          </p:nvSpPr>
          <p:spPr bwMode="auto">
            <a:xfrm>
              <a:off x="2787" y="11750"/>
              <a:ext cx="2000" cy="1389"/>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spcBef>
                  <a:spcPct val="0"/>
                </a:spcBef>
                <a:buClrTx/>
                <a:buSzTx/>
                <a:buFontTx/>
                <a:buNone/>
                <a:tabLst/>
              </a:pPr>
              <a:r>
                <a:rPr kumimoji="0" lang="en-CA" altLang="ja-JP" sz="1100" b="1" i="1" u="none" strike="noStrike" cap="none" normalizeH="0" baseline="0" dirty="0" smtClean="0">
                  <a:ln>
                    <a:noFill/>
                  </a:ln>
                  <a:solidFill>
                    <a:schemeClr val="tx1"/>
                  </a:solidFill>
                  <a:effectLst/>
                  <a:latin typeface="Calibri" pitchFamily="34" charset="0"/>
                  <a:ea typeface="MS Mincho" pitchFamily="49" charset="-128"/>
                  <a:cs typeface="Arial" pitchFamily="34" charset="0"/>
                </a:rPr>
                <a:t>Display area</a:t>
              </a:r>
              <a:endParaRPr kumimoji="0" lang="en-CA" altLang="ja-JP" sz="1100" b="0" i="0" u="none" strike="noStrike" cap="none" normalizeH="0" baseline="0" dirty="0" smtClean="0">
                <a:ln>
                  <a:noFill/>
                </a:ln>
                <a:solidFill>
                  <a:schemeClr val="tx1"/>
                </a:solidFill>
                <a:effectLst/>
                <a:latin typeface="Times New Roman" pitchFamily="18" charset="0"/>
                <a:ea typeface="MS Mincho" pitchFamily="49" charset="-128"/>
                <a:cs typeface="Arial" pitchFamily="34" charset="0"/>
              </a:endParaRPr>
            </a:p>
            <a:p>
              <a:pPr marL="0" marR="0" lvl="0" indent="0" algn="l" defTabSz="914400" rtl="0" eaLnBrk="1" fontAlgn="base" latinLnBrk="0" hangingPunct="1">
                <a:spcBef>
                  <a:spcPct val="0"/>
                </a:spcBef>
                <a:buClrTx/>
                <a:buSzTx/>
                <a:buFontTx/>
                <a:buNone/>
                <a:tabLst/>
              </a:pPr>
              <a:r>
                <a:rPr kumimoji="0" lang="en-CA" altLang="ja-JP" sz="1100" b="0" i="0" u="none" strike="noStrike" cap="none" normalizeH="0" baseline="0" dirty="0" smtClean="0">
                  <a:ln>
                    <a:noFill/>
                  </a:ln>
                  <a:solidFill>
                    <a:schemeClr val="tx1"/>
                  </a:solidFill>
                  <a:effectLst/>
                  <a:latin typeface="Calibri" pitchFamily="34" charset="0"/>
                  <a:ea typeface="MS Mincho" pitchFamily="49" charset="-128"/>
                  <a:cs typeface="Arial" pitchFamily="34" charset="0"/>
                </a:rPr>
                <a:t> - local art</a:t>
              </a:r>
              <a:endParaRPr kumimoji="0" lang="en-CA" altLang="ja-JP" sz="1100" b="0" i="0" u="none" strike="noStrike" cap="none" normalizeH="0" baseline="0" dirty="0" smtClean="0">
                <a:ln>
                  <a:noFill/>
                </a:ln>
                <a:solidFill>
                  <a:schemeClr val="tx1"/>
                </a:solidFill>
                <a:effectLst/>
                <a:latin typeface="Times New Roman" pitchFamily="18" charset="0"/>
                <a:ea typeface="MS Mincho" pitchFamily="49" charset="-128"/>
                <a:cs typeface="Arial" pitchFamily="34" charset="0"/>
              </a:endParaRPr>
            </a:p>
            <a:p>
              <a:pPr marL="0" marR="0" lvl="0" indent="0" algn="l" defTabSz="914400" rtl="0" eaLnBrk="1" fontAlgn="base" latinLnBrk="0" hangingPunct="1">
                <a:spcBef>
                  <a:spcPct val="0"/>
                </a:spcBef>
                <a:buClrTx/>
                <a:buSzTx/>
                <a:buFontTx/>
                <a:buNone/>
                <a:tabLst/>
              </a:pPr>
              <a:r>
                <a:rPr kumimoji="0" lang="en-CA" altLang="ja-JP" sz="1100" b="0" i="0" u="none" strike="noStrike" cap="none" normalizeH="0" baseline="0" dirty="0" smtClean="0">
                  <a:ln>
                    <a:noFill/>
                  </a:ln>
                  <a:solidFill>
                    <a:schemeClr val="tx1"/>
                  </a:solidFill>
                  <a:effectLst/>
                  <a:latin typeface="Calibri" pitchFamily="34" charset="0"/>
                  <a:ea typeface="MS Mincho" pitchFamily="49" charset="-128"/>
                  <a:cs typeface="Arial" pitchFamily="34" charset="0"/>
                </a:rPr>
                <a:t> - local culture</a:t>
              </a:r>
              <a:endParaRPr kumimoji="0" lang="en-CA" altLang="ja-JP" sz="1100" b="0" i="0" u="none" strike="noStrike" cap="none" normalizeH="0" baseline="0" dirty="0" smtClean="0">
                <a:ln>
                  <a:noFill/>
                </a:ln>
                <a:solidFill>
                  <a:schemeClr val="tx1"/>
                </a:solidFill>
                <a:effectLst/>
                <a:latin typeface="Times New Roman" pitchFamily="18" charset="0"/>
                <a:ea typeface="MS Mincho" pitchFamily="49" charset="-128"/>
                <a:cs typeface="Arial" pitchFamily="34" charset="0"/>
              </a:endParaRPr>
            </a:p>
            <a:p>
              <a:pPr marL="0" marR="0" lvl="0" indent="0" algn="l" defTabSz="914400" rtl="0" eaLnBrk="1" fontAlgn="base" latinLnBrk="0" hangingPunct="1">
                <a:spcBef>
                  <a:spcPct val="0"/>
                </a:spcBef>
                <a:buClrTx/>
                <a:buSzTx/>
                <a:buFontTx/>
                <a:buNone/>
                <a:tabLst/>
              </a:pPr>
              <a:r>
                <a:rPr kumimoji="0" lang="en-CA" altLang="ja-JP" sz="1100" b="0" i="0" u="none" strike="noStrike" cap="none" normalizeH="0" baseline="0" dirty="0" smtClean="0">
                  <a:ln>
                    <a:noFill/>
                  </a:ln>
                  <a:solidFill>
                    <a:schemeClr val="tx1"/>
                  </a:solidFill>
                  <a:effectLst/>
                  <a:latin typeface="Calibri" pitchFamily="34" charset="0"/>
                  <a:ea typeface="MS Mincho" pitchFamily="49" charset="-128"/>
                  <a:cs typeface="Arial" pitchFamily="34" charset="0"/>
                </a:rPr>
                <a:t> - local artifacts</a:t>
              </a:r>
              <a:endParaRPr kumimoji="0" lang="en-CA" altLang="ja-JP" sz="1100" b="0" i="0" u="none" strike="noStrike" cap="none" normalizeH="0" baseline="0" dirty="0" smtClean="0">
                <a:ln>
                  <a:noFill/>
                </a:ln>
                <a:solidFill>
                  <a:schemeClr val="tx1"/>
                </a:solidFill>
                <a:effectLst/>
                <a:latin typeface="Times New Roman" pitchFamily="18" charset="0"/>
                <a:ea typeface="MS Mincho" pitchFamily="49" charset="-128"/>
                <a:cs typeface="Arial" pitchFamily="34" charset="0"/>
              </a:endParaRPr>
            </a:p>
            <a:p>
              <a:pPr marL="0" marR="0" lvl="0" indent="0" algn="l" defTabSz="914400" rtl="0" eaLnBrk="1" fontAlgn="base" latinLnBrk="0" hangingPunct="1">
                <a:spcBef>
                  <a:spcPct val="0"/>
                </a:spcBef>
                <a:buClrTx/>
                <a:buSzTx/>
                <a:buFontTx/>
                <a:buNone/>
                <a:tabLst/>
              </a:pPr>
              <a:r>
                <a:rPr kumimoji="0" lang="en-CA" altLang="ja-JP" sz="1100" b="0" i="0" u="none" strike="noStrike" cap="none" normalizeH="0" baseline="0" dirty="0" smtClean="0">
                  <a:ln>
                    <a:noFill/>
                  </a:ln>
                  <a:solidFill>
                    <a:schemeClr val="tx1"/>
                  </a:solidFill>
                  <a:effectLst/>
                  <a:latin typeface="Calibri" pitchFamily="34" charset="0"/>
                  <a:ea typeface="MS Mincho" pitchFamily="49" charset="-128"/>
                  <a:cs typeface="Arial" pitchFamily="34" charset="0"/>
                </a:rPr>
                <a:t> -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1" name="Text Box 13"/>
            <p:cNvSpPr txBox="1">
              <a:spLocks noChangeArrowheads="1"/>
            </p:cNvSpPr>
            <p:nvPr/>
          </p:nvSpPr>
          <p:spPr bwMode="auto">
            <a:xfrm>
              <a:off x="6199" y="5873"/>
              <a:ext cx="2957" cy="1340"/>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spcBef>
                  <a:spcPct val="0"/>
                </a:spcBef>
                <a:buClrTx/>
                <a:buSzTx/>
                <a:buFontTx/>
                <a:buNone/>
                <a:tabLst/>
              </a:pPr>
              <a:r>
                <a:rPr kumimoji="0" lang="en-CA" altLang="ja-JP" sz="1100" b="1" i="1" u="none" strike="noStrike" cap="none" normalizeH="0" baseline="0" dirty="0" smtClean="0">
                  <a:ln>
                    <a:noFill/>
                  </a:ln>
                  <a:solidFill>
                    <a:schemeClr val="tx1"/>
                  </a:solidFill>
                  <a:effectLst/>
                  <a:latin typeface="Calibri" pitchFamily="34" charset="0"/>
                  <a:ea typeface="MS Mincho" pitchFamily="49" charset="-128"/>
                  <a:cs typeface="Arial" pitchFamily="34" charset="0"/>
                </a:rPr>
                <a:t>‘Kitchen meeting’ area</a:t>
              </a:r>
              <a:endParaRPr kumimoji="0" lang="en-CA" altLang="ja-JP" sz="1100" b="0" i="0" u="none" strike="noStrike" cap="none" normalizeH="0" baseline="0" dirty="0" smtClean="0">
                <a:ln>
                  <a:noFill/>
                </a:ln>
                <a:solidFill>
                  <a:schemeClr val="tx1"/>
                </a:solidFill>
                <a:effectLst/>
                <a:latin typeface="Times New Roman" pitchFamily="18" charset="0"/>
                <a:ea typeface="MS Mincho" pitchFamily="49" charset="-128"/>
                <a:cs typeface="Arial" pitchFamily="34" charset="0"/>
              </a:endParaRPr>
            </a:p>
            <a:p>
              <a:pPr marL="0" marR="0" lvl="0" indent="0" algn="l" defTabSz="914400" rtl="0" eaLnBrk="1" fontAlgn="base" latinLnBrk="0" hangingPunct="1">
                <a:spcBef>
                  <a:spcPct val="0"/>
                </a:spcBef>
                <a:buClrTx/>
                <a:buSzTx/>
                <a:buFontTx/>
                <a:buNone/>
                <a:tabLst/>
              </a:pPr>
              <a:r>
                <a:rPr kumimoji="0" lang="en-CA" altLang="ja-JP" sz="1100" b="0" i="0" u="none" strike="noStrike" cap="none" normalizeH="0" baseline="0" dirty="0" smtClean="0">
                  <a:ln>
                    <a:noFill/>
                  </a:ln>
                  <a:solidFill>
                    <a:schemeClr val="tx1"/>
                  </a:solidFill>
                  <a:effectLst/>
                  <a:latin typeface="Calibri" pitchFamily="34" charset="0"/>
                  <a:ea typeface="MS Mincho" pitchFamily="49" charset="-128"/>
                  <a:cs typeface="Arial" pitchFamily="34" charset="0"/>
                </a:rPr>
                <a:t> - scheduled/unscheduled</a:t>
              </a:r>
              <a:endParaRPr kumimoji="0" lang="en-CA" altLang="ja-JP" sz="1100" b="0" i="0" u="none" strike="noStrike" cap="none" normalizeH="0" baseline="0" dirty="0" smtClean="0">
                <a:ln>
                  <a:noFill/>
                </a:ln>
                <a:solidFill>
                  <a:schemeClr val="tx1"/>
                </a:solidFill>
                <a:effectLst/>
                <a:latin typeface="Times New Roman" pitchFamily="18" charset="0"/>
                <a:ea typeface="MS Mincho" pitchFamily="49" charset="-128"/>
                <a:cs typeface="Arial" pitchFamily="34" charset="0"/>
              </a:endParaRPr>
            </a:p>
            <a:p>
              <a:pPr marL="0" marR="0" lvl="0" indent="0" algn="l" defTabSz="914400" rtl="0" eaLnBrk="1" fontAlgn="base" latinLnBrk="0" hangingPunct="1">
                <a:spcBef>
                  <a:spcPct val="0"/>
                </a:spcBef>
                <a:buClrTx/>
                <a:buSzTx/>
                <a:buFontTx/>
                <a:buNone/>
                <a:tabLst/>
              </a:pPr>
              <a:r>
                <a:rPr kumimoji="0" lang="en-CA" altLang="ja-JP" sz="1100" b="0" i="0" u="none" strike="noStrike" cap="none" normalizeH="0" baseline="0" dirty="0" smtClean="0">
                  <a:ln>
                    <a:noFill/>
                  </a:ln>
                  <a:solidFill>
                    <a:schemeClr val="tx1"/>
                  </a:solidFill>
                  <a:effectLst/>
                  <a:latin typeface="Calibri" pitchFamily="34" charset="0"/>
                  <a:ea typeface="MS Mincho" pitchFamily="49" charset="-128"/>
                  <a:cs typeface="Arial" pitchFamily="34" charset="0"/>
                </a:rPr>
                <a:t> - drop-in activity area #2</a:t>
              </a:r>
              <a:endParaRPr kumimoji="0" lang="en-CA" altLang="ja-JP" sz="1100" b="0" i="0" u="none" strike="noStrike" cap="none" normalizeH="0" baseline="0" dirty="0" smtClean="0">
                <a:ln>
                  <a:noFill/>
                </a:ln>
                <a:solidFill>
                  <a:schemeClr val="tx1"/>
                </a:solidFill>
                <a:effectLst/>
                <a:latin typeface="Times New Roman" pitchFamily="18" charset="0"/>
                <a:ea typeface="MS Mincho" pitchFamily="49" charset="-128"/>
                <a:cs typeface="Arial" pitchFamily="34" charset="0"/>
              </a:endParaRPr>
            </a:p>
            <a:p>
              <a:pPr marL="0" marR="0" lvl="0" indent="0" algn="l" defTabSz="914400" rtl="0" eaLnBrk="1" fontAlgn="base" latinLnBrk="0" hangingPunct="1">
                <a:spcBef>
                  <a:spcPct val="0"/>
                </a:spcBef>
                <a:buClrTx/>
                <a:buSzTx/>
                <a:buFontTx/>
                <a:buNone/>
                <a:tabLst/>
              </a:pPr>
              <a:r>
                <a:rPr kumimoji="0" lang="en-CA" altLang="ja-JP" sz="1100" b="0" i="0" u="none" strike="noStrike" cap="none" normalizeH="0" baseline="0" dirty="0" smtClean="0">
                  <a:ln>
                    <a:noFill/>
                  </a:ln>
                  <a:solidFill>
                    <a:schemeClr val="tx1"/>
                  </a:solidFill>
                  <a:effectLst/>
                  <a:latin typeface="Calibri" pitchFamily="34" charset="0"/>
                  <a:ea typeface="MS Mincho" pitchFamily="49" charset="-128"/>
                  <a:cs typeface="Arial" pitchFamily="34" charset="0"/>
                </a:rPr>
                <a:t> -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2" name="Text Box 14"/>
            <p:cNvSpPr txBox="1">
              <a:spLocks noChangeArrowheads="1"/>
            </p:cNvSpPr>
            <p:nvPr/>
          </p:nvSpPr>
          <p:spPr bwMode="auto">
            <a:xfrm>
              <a:off x="6004" y="8966"/>
              <a:ext cx="4226" cy="1283"/>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spcBef>
                  <a:spcPct val="0"/>
                </a:spcBef>
                <a:buClrTx/>
                <a:buSzTx/>
                <a:buFontTx/>
                <a:buNone/>
                <a:tabLst/>
              </a:pPr>
              <a:r>
                <a:rPr kumimoji="0" lang="en-CA" altLang="ja-JP" sz="1400" b="1" i="1" u="none" strike="noStrike" cap="none" normalizeH="0" baseline="0" dirty="0" smtClean="0">
                  <a:ln>
                    <a:noFill/>
                  </a:ln>
                  <a:solidFill>
                    <a:schemeClr val="tx1"/>
                  </a:solidFill>
                  <a:effectLst/>
                  <a:latin typeface="Calibri" pitchFamily="34" charset="0"/>
                  <a:ea typeface="MS Mincho" pitchFamily="49" charset="-128"/>
                  <a:cs typeface="Arial" pitchFamily="34" charset="0"/>
                </a:rPr>
                <a:t>Open area / overflow space</a:t>
              </a:r>
              <a:endParaRPr kumimoji="0" lang="en-CA" altLang="ja-JP" sz="1400" b="0" i="1" u="none" strike="noStrike" cap="none" normalizeH="0" baseline="0" dirty="0" smtClean="0">
                <a:ln>
                  <a:noFill/>
                </a:ln>
                <a:solidFill>
                  <a:schemeClr val="tx1"/>
                </a:solidFill>
                <a:effectLst/>
                <a:latin typeface="Times New Roman" pitchFamily="18" charset="0"/>
                <a:ea typeface="MS Mincho" pitchFamily="49" charset="-128"/>
                <a:cs typeface="Arial" pitchFamily="34" charset="0"/>
              </a:endParaRPr>
            </a:p>
            <a:p>
              <a:pPr marL="0" marR="0" lvl="0" indent="0" algn="l" defTabSz="914400" rtl="0" eaLnBrk="1" fontAlgn="base" latinLnBrk="0" hangingPunct="1">
                <a:spcBef>
                  <a:spcPct val="0"/>
                </a:spcBef>
                <a:buClrTx/>
                <a:buSzTx/>
                <a:buFontTx/>
                <a:buNone/>
                <a:tabLst/>
              </a:pPr>
              <a:r>
                <a:rPr kumimoji="0" lang="en-CA" altLang="ja-JP" sz="1000" b="0" i="0" u="none" strike="noStrike" cap="none" normalizeH="0" baseline="0" dirty="0" smtClean="0">
                  <a:ln>
                    <a:noFill/>
                  </a:ln>
                  <a:solidFill>
                    <a:schemeClr val="tx1"/>
                  </a:solidFill>
                  <a:effectLst/>
                  <a:latin typeface="Calibri" pitchFamily="34" charset="0"/>
                  <a:ea typeface="MS Mincho" pitchFamily="49" charset="-128"/>
                  <a:cs typeface="Arial" pitchFamily="34" charset="0"/>
                </a:rPr>
                <a:t> </a:t>
              </a:r>
              <a:r>
                <a:rPr kumimoji="0" lang="en-CA" altLang="ja-JP" sz="1100" b="0" i="0" u="none" strike="noStrike" cap="none" normalizeH="0" baseline="0" dirty="0" smtClean="0">
                  <a:ln>
                    <a:noFill/>
                  </a:ln>
                  <a:solidFill>
                    <a:schemeClr val="tx1"/>
                  </a:solidFill>
                  <a:effectLst/>
                  <a:latin typeface="Calibri" pitchFamily="34" charset="0"/>
                  <a:ea typeface="MS Mincho" pitchFamily="49" charset="-128"/>
                  <a:cs typeface="Arial" pitchFamily="34" charset="0"/>
                </a:rPr>
                <a:t>- art exhibits</a:t>
              </a:r>
              <a:endParaRPr kumimoji="0" lang="en-CA" altLang="ja-JP" sz="1100" b="0" i="0" u="none" strike="noStrike" cap="none" normalizeH="0" baseline="0" dirty="0" smtClean="0">
                <a:ln>
                  <a:noFill/>
                </a:ln>
                <a:solidFill>
                  <a:schemeClr val="tx1"/>
                </a:solidFill>
                <a:effectLst/>
                <a:latin typeface="Times New Roman" pitchFamily="18" charset="0"/>
                <a:ea typeface="MS Mincho" pitchFamily="49" charset="-128"/>
                <a:cs typeface="Arial" pitchFamily="34" charset="0"/>
              </a:endParaRPr>
            </a:p>
            <a:p>
              <a:pPr marL="0" marR="0" lvl="0" indent="0" algn="l" defTabSz="914400" rtl="0" eaLnBrk="1" fontAlgn="base" latinLnBrk="0" hangingPunct="1">
                <a:spcBef>
                  <a:spcPct val="0"/>
                </a:spcBef>
                <a:buClrTx/>
                <a:buSzTx/>
                <a:buFontTx/>
                <a:buNone/>
                <a:tabLst/>
              </a:pPr>
              <a:r>
                <a:rPr kumimoji="0" lang="en-CA" altLang="ja-JP" sz="1100" b="0" i="0" u="none" strike="noStrike" cap="none" normalizeH="0" baseline="0" dirty="0" smtClean="0">
                  <a:ln>
                    <a:noFill/>
                  </a:ln>
                  <a:solidFill>
                    <a:schemeClr val="tx1"/>
                  </a:solidFill>
                  <a:effectLst/>
                  <a:latin typeface="Calibri" pitchFamily="34" charset="0"/>
                  <a:ea typeface="MS Mincho" pitchFamily="49" charset="-128"/>
                  <a:cs typeface="Arial" pitchFamily="34" charset="0"/>
                </a:rPr>
                <a:t> - short term display space</a:t>
              </a:r>
              <a:endParaRPr kumimoji="0" lang="en-CA" altLang="ja-JP" sz="1100" b="0" i="0" u="none" strike="noStrike" cap="none" normalizeH="0" baseline="0" dirty="0" smtClean="0">
                <a:ln>
                  <a:noFill/>
                </a:ln>
                <a:solidFill>
                  <a:schemeClr val="tx1"/>
                </a:solidFill>
                <a:effectLst/>
                <a:latin typeface="Times New Roman" pitchFamily="18" charset="0"/>
                <a:ea typeface="MS Mincho" pitchFamily="49" charset="-128"/>
                <a:cs typeface="Arial" pitchFamily="34" charset="0"/>
              </a:endParaRPr>
            </a:p>
            <a:p>
              <a:pPr marL="4763" marR="0" lvl="1" algn="l" defTabSz="914400" rtl="0" eaLnBrk="1" fontAlgn="base" latinLnBrk="0" hangingPunct="1">
                <a:spcBef>
                  <a:spcPct val="0"/>
                </a:spcBef>
                <a:buClrTx/>
                <a:buSzTx/>
                <a:buFontTx/>
                <a:buNone/>
              </a:pPr>
              <a:r>
                <a:rPr kumimoji="0" lang="en-CA" altLang="ja-JP" sz="1100" b="0" i="0" u="none" strike="noStrike" cap="none" normalizeH="0" baseline="0" dirty="0" smtClean="0">
                  <a:ln>
                    <a:noFill/>
                  </a:ln>
                  <a:solidFill>
                    <a:schemeClr val="tx1"/>
                  </a:solidFill>
                  <a:effectLst/>
                  <a:latin typeface="Calibri" pitchFamily="34" charset="0"/>
                  <a:ea typeface="MS Mincho" pitchFamily="49" charset="-128"/>
                  <a:cs typeface="Arial" pitchFamily="34" charset="0"/>
                </a:rPr>
                <a:t> - expansion area for certain weekly activities</a:t>
              </a:r>
              <a:endParaRPr kumimoji="0" lang="en-CA" altLang="ja-JP" sz="1100" b="0" i="0" u="none" strike="noStrike" cap="none" normalizeH="0" baseline="0" dirty="0" smtClean="0">
                <a:ln>
                  <a:noFill/>
                </a:ln>
                <a:solidFill>
                  <a:schemeClr val="tx1"/>
                </a:solidFill>
                <a:effectLst/>
                <a:latin typeface="Times New Roman" pitchFamily="18" charset="0"/>
                <a:ea typeface="MS Mincho" pitchFamily="49"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3" name="Text Box 15"/>
            <p:cNvSpPr txBox="1">
              <a:spLocks noChangeArrowheads="1"/>
            </p:cNvSpPr>
            <p:nvPr/>
          </p:nvSpPr>
          <p:spPr bwMode="auto">
            <a:xfrm>
              <a:off x="9920" y="3597"/>
              <a:ext cx="1260" cy="840"/>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altLang="ja-JP" sz="1000" b="1" i="1" u="none" strike="noStrike" cap="none" normalizeH="0" baseline="0" smtClean="0">
                  <a:ln>
                    <a:noFill/>
                  </a:ln>
                  <a:solidFill>
                    <a:schemeClr val="tx1"/>
                  </a:solidFill>
                  <a:effectLst/>
                  <a:latin typeface="Calibri" pitchFamily="34" charset="0"/>
                  <a:ea typeface="MS Mincho" pitchFamily="49" charset="-128"/>
                  <a:cs typeface="Arial" pitchFamily="34" charset="0"/>
                </a:rPr>
                <a:t>Accessible Washroom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 name="Group 16"/>
            <p:cNvGrpSpPr>
              <a:grpSpLocks/>
            </p:cNvGrpSpPr>
            <p:nvPr/>
          </p:nvGrpSpPr>
          <p:grpSpPr bwMode="auto">
            <a:xfrm>
              <a:off x="1215" y="2108"/>
              <a:ext cx="10046" cy="12706"/>
              <a:chOff x="1215" y="2108"/>
              <a:chExt cx="10046" cy="12706"/>
            </a:xfrm>
          </p:grpSpPr>
          <p:grpSp>
            <p:nvGrpSpPr>
              <p:cNvPr id="4" name="Group 17"/>
              <p:cNvGrpSpPr>
                <a:grpSpLocks/>
              </p:cNvGrpSpPr>
              <p:nvPr/>
            </p:nvGrpSpPr>
            <p:grpSpPr bwMode="auto">
              <a:xfrm>
                <a:off x="1215" y="2108"/>
                <a:ext cx="10035" cy="12552"/>
                <a:chOff x="1215" y="1470"/>
                <a:chExt cx="10035" cy="13110"/>
              </a:xfrm>
            </p:grpSpPr>
            <p:cxnSp>
              <p:nvCxnSpPr>
                <p:cNvPr id="2066" name="AutoShape 18"/>
                <p:cNvCxnSpPr>
                  <a:cxnSpLocks noChangeShapeType="1"/>
                </p:cNvCxnSpPr>
                <p:nvPr/>
              </p:nvCxnSpPr>
              <p:spPr bwMode="auto">
                <a:xfrm>
                  <a:off x="1215" y="1470"/>
                  <a:ext cx="0" cy="13110"/>
                </a:xfrm>
                <a:prstGeom prst="straightConnector1">
                  <a:avLst/>
                </a:prstGeom>
                <a:noFill/>
                <a:ln w="9525">
                  <a:solidFill>
                    <a:srgbClr val="000000"/>
                  </a:solidFill>
                  <a:round/>
                  <a:headEnd/>
                  <a:tailEnd/>
                </a:ln>
              </p:spPr>
            </p:cxnSp>
            <p:cxnSp>
              <p:nvCxnSpPr>
                <p:cNvPr id="2067" name="AutoShape 19"/>
                <p:cNvCxnSpPr>
                  <a:cxnSpLocks noChangeShapeType="1"/>
                </p:cNvCxnSpPr>
                <p:nvPr/>
              </p:nvCxnSpPr>
              <p:spPr bwMode="auto">
                <a:xfrm>
                  <a:off x="11250" y="1470"/>
                  <a:ext cx="0" cy="13110"/>
                </a:xfrm>
                <a:prstGeom prst="straightConnector1">
                  <a:avLst/>
                </a:prstGeom>
                <a:noFill/>
                <a:ln w="9525">
                  <a:solidFill>
                    <a:srgbClr val="000000"/>
                  </a:solidFill>
                  <a:round/>
                  <a:headEnd/>
                  <a:tailEnd/>
                </a:ln>
              </p:spPr>
            </p:cxnSp>
            <p:cxnSp>
              <p:nvCxnSpPr>
                <p:cNvPr id="2068" name="AutoShape 20"/>
                <p:cNvCxnSpPr>
                  <a:cxnSpLocks noChangeShapeType="1"/>
                </p:cNvCxnSpPr>
                <p:nvPr/>
              </p:nvCxnSpPr>
              <p:spPr bwMode="auto">
                <a:xfrm>
                  <a:off x="1215" y="1470"/>
                  <a:ext cx="10035" cy="0"/>
                </a:xfrm>
                <a:prstGeom prst="straightConnector1">
                  <a:avLst/>
                </a:prstGeom>
                <a:noFill/>
                <a:ln w="9525">
                  <a:solidFill>
                    <a:srgbClr val="000000"/>
                  </a:solidFill>
                  <a:round/>
                  <a:headEnd/>
                  <a:tailEnd/>
                </a:ln>
              </p:spPr>
            </p:cxnSp>
            <p:cxnSp>
              <p:nvCxnSpPr>
                <p:cNvPr id="2069" name="AutoShape 21"/>
                <p:cNvCxnSpPr>
                  <a:cxnSpLocks noChangeShapeType="1"/>
                </p:cNvCxnSpPr>
                <p:nvPr/>
              </p:nvCxnSpPr>
              <p:spPr bwMode="auto">
                <a:xfrm>
                  <a:off x="1215" y="14580"/>
                  <a:ext cx="10035" cy="0"/>
                </a:xfrm>
                <a:prstGeom prst="straightConnector1">
                  <a:avLst/>
                </a:prstGeom>
                <a:noFill/>
                <a:ln w="9525">
                  <a:solidFill>
                    <a:srgbClr val="000000"/>
                  </a:solidFill>
                  <a:round/>
                  <a:headEnd/>
                  <a:tailEnd/>
                </a:ln>
              </p:spPr>
            </p:cxnSp>
          </p:grpSp>
          <p:grpSp>
            <p:nvGrpSpPr>
              <p:cNvPr id="5" name="Group 22"/>
              <p:cNvGrpSpPr>
                <a:grpSpLocks/>
              </p:cNvGrpSpPr>
              <p:nvPr/>
            </p:nvGrpSpPr>
            <p:grpSpPr bwMode="auto">
              <a:xfrm>
                <a:off x="1215" y="2108"/>
                <a:ext cx="2805" cy="3612"/>
                <a:chOff x="1215" y="1470"/>
                <a:chExt cx="10035" cy="13110"/>
              </a:xfrm>
            </p:grpSpPr>
            <p:cxnSp>
              <p:nvCxnSpPr>
                <p:cNvPr id="2071" name="AutoShape 23"/>
                <p:cNvCxnSpPr>
                  <a:cxnSpLocks noChangeShapeType="1"/>
                </p:cNvCxnSpPr>
                <p:nvPr/>
              </p:nvCxnSpPr>
              <p:spPr bwMode="auto">
                <a:xfrm>
                  <a:off x="1215" y="1470"/>
                  <a:ext cx="0" cy="13110"/>
                </a:xfrm>
                <a:prstGeom prst="straightConnector1">
                  <a:avLst/>
                </a:prstGeom>
                <a:noFill/>
                <a:ln w="9525">
                  <a:solidFill>
                    <a:srgbClr val="000000"/>
                  </a:solidFill>
                  <a:round/>
                  <a:headEnd/>
                  <a:tailEnd/>
                </a:ln>
              </p:spPr>
            </p:cxnSp>
            <p:cxnSp>
              <p:nvCxnSpPr>
                <p:cNvPr id="2072" name="AutoShape 24"/>
                <p:cNvCxnSpPr>
                  <a:cxnSpLocks noChangeShapeType="1"/>
                </p:cNvCxnSpPr>
                <p:nvPr/>
              </p:nvCxnSpPr>
              <p:spPr bwMode="auto">
                <a:xfrm>
                  <a:off x="11250" y="1470"/>
                  <a:ext cx="0" cy="13110"/>
                </a:xfrm>
                <a:prstGeom prst="straightConnector1">
                  <a:avLst/>
                </a:prstGeom>
                <a:noFill/>
                <a:ln w="9525">
                  <a:solidFill>
                    <a:srgbClr val="000000"/>
                  </a:solidFill>
                  <a:round/>
                  <a:headEnd/>
                  <a:tailEnd/>
                </a:ln>
              </p:spPr>
            </p:cxnSp>
            <p:cxnSp>
              <p:nvCxnSpPr>
                <p:cNvPr id="2073" name="AutoShape 25"/>
                <p:cNvCxnSpPr>
                  <a:cxnSpLocks noChangeShapeType="1"/>
                </p:cNvCxnSpPr>
                <p:nvPr/>
              </p:nvCxnSpPr>
              <p:spPr bwMode="auto">
                <a:xfrm>
                  <a:off x="1215" y="1470"/>
                  <a:ext cx="10035" cy="0"/>
                </a:xfrm>
                <a:prstGeom prst="straightConnector1">
                  <a:avLst/>
                </a:prstGeom>
                <a:noFill/>
                <a:ln w="9525">
                  <a:solidFill>
                    <a:srgbClr val="000000"/>
                  </a:solidFill>
                  <a:round/>
                  <a:headEnd/>
                  <a:tailEnd/>
                </a:ln>
              </p:spPr>
            </p:cxnSp>
            <p:cxnSp>
              <p:nvCxnSpPr>
                <p:cNvPr id="2074" name="AutoShape 26"/>
                <p:cNvCxnSpPr>
                  <a:cxnSpLocks noChangeShapeType="1"/>
                </p:cNvCxnSpPr>
                <p:nvPr/>
              </p:nvCxnSpPr>
              <p:spPr bwMode="auto">
                <a:xfrm>
                  <a:off x="1215" y="14580"/>
                  <a:ext cx="10035" cy="0"/>
                </a:xfrm>
                <a:prstGeom prst="straightConnector1">
                  <a:avLst/>
                </a:prstGeom>
                <a:noFill/>
                <a:ln w="9525">
                  <a:solidFill>
                    <a:srgbClr val="000000"/>
                  </a:solidFill>
                  <a:round/>
                  <a:headEnd/>
                  <a:tailEnd/>
                </a:ln>
              </p:spPr>
            </p:cxnSp>
          </p:grpSp>
          <p:grpSp>
            <p:nvGrpSpPr>
              <p:cNvPr id="6" name="Group 27"/>
              <p:cNvGrpSpPr>
                <a:grpSpLocks/>
              </p:cNvGrpSpPr>
              <p:nvPr/>
            </p:nvGrpSpPr>
            <p:grpSpPr bwMode="auto">
              <a:xfrm>
                <a:off x="1215" y="5720"/>
                <a:ext cx="2805" cy="2823"/>
                <a:chOff x="1215" y="1470"/>
                <a:chExt cx="10035" cy="13110"/>
              </a:xfrm>
            </p:grpSpPr>
            <p:cxnSp>
              <p:nvCxnSpPr>
                <p:cNvPr id="2076" name="AutoShape 28"/>
                <p:cNvCxnSpPr>
                  <a:cxnSpLocks noChangeShapeType="1"/>
                </p:cNvCxnSpPr>
                <p:nvPr/>
              </p:nvCxnSpPr>
              <p:spPr bwMode="auto">
                <a:xfrm>
                  <a:off x="1215" y="1470"/>
                  <a:ext cx="0" cy="13110"/>
                </a:xfrm>
                <a:prstGeom prst="straightConnector1">
                  <a:avLst/>
                </a:prstGeom>
                <a:noFill/>
                <a:ln w="9525">
                  <a:solidFill>
                    <a:srgbClr val="000000"/>
                  </a:solidFill>
                  <a:round/>
                  <a:headEnd/>
                  <a:tailEnd/>
                </a:ln>
              </p:spPr>
            </p:cxnSp>
            <p:cxnSp>
              <p:nvCxnSpPr>
                <p:cNvPr id="2077" name="AutoShape 29"/>
                <p:cNvCxnSpPr>
                  <a:cxnSpLocks noChangeShapeType="1"/>
                </p:cNvCxnSpPr>
                <p:nvPr/>
              </p:nvCxnSpPr>
              <p:spPr bwMode="auto">
                <a:xfrm>
                  <a:off x="11250" y="1470"/>
                  <a:ext cx="0" cy="13110"/>
                </a:xfrm>
                <a:prstGeom prst="straightConnector1">
                  <a:avLst/>
                </a:prstGeom>
                <a:noFill/>
                <a:ln w="9525">
                  <a:solidFill>
                    <a:srgbClr val="000000"/>
                  </a:solidFill>
                  <a:round/>
                  <a:headEnd/>
                  <a:tailEnd/>
                </a:ln>
              </p:spPr>
            </p:cxnSp>
            <p:cxnSp>
              <p:nvCxnSpPr>
                <p:cNvPr id="2078" name="AutoShape 30"/>
                <p:cNvCxnSpPr>
                  <a:cxnSpLocks noChangeShapeType="1"/>
                </p:cNvCxnSpPr>
                <p:nvPr/>
              </p:nvCxnSpPr>
              <p:spPr bwMode="auto">
                <a:xfrm>
                  <a:off x="1215" y="1470"/>
                  <a:ext cx="10035" cy="0"/>
                </a:xfrm>
                <a:prstGeom prst="straightConnector1">
                  <a:avLst/>
                </a:prstGeom>
                <a:noFill/>
                <a:ln w="9525">
                  <a:solidFill>
                    <a:srgbClr val="000000"/>
                  </a:solidFill>
                  <a:round/>
                  <a:headEnd/>
                  <a:tailEnd/>
                </a:ln>
              </p:spPr>
            </p:cxnSp>
            <p:cxnSp>
              <p:nvCxnSpPr>
                <p:cNvPr id="2079" name="AutoShape 31"/>
                <p:cNvCxnSpPr>
                  <a:cxnSpLocks noChangeShapeType="1"/>
                </p:cNvCxnSpPr>
                <p:nvPr/>
              </p:nvCxnSpPr>
              <p:spPr bwMode="auto">
                <a:xfrm>
                  <a:off x="1215" y="14580"/>
                  <a:ext cx="10035" cy="0"/>
                </a:xfrm>
                <a:prstGeom prst="straightConnector1">
                  <a:avLst/>
                </a:prstGeom>
                <a:noFill/>
                <a:ln w="9525">
                  <a:solidFill>
                    <a:srgbClr val="000000"/>
                  </a:solidFill>
                  <a:round/>
                  <a:headEnd/>
                  <a:tailEnd/>
                </a:ln>
              </p:spPr>
            </p:cxnSp>
          </p:grpSp>
          <p:grpSp>
            <p:nvGrpSpPr>
              <p:cNvPr id="7" name="Group 32"/>
              <p:cNvGrpSpPr>
                <a:grpSpLocks/>
              </p:cNvGrpSpPr>
              <p:nvPr/>
            </p:nvGrpSpPr>
            <p:grpSpPr bwMode="auto">
              <a:xfrm>
                <a:off x="4020" y="2108"/>
                <a:ext cx="5880" cy="2827"/>
                <a:chOff x="1215" y="1470"/>
                <a:chExt cx="10035" cy="13110"/>
              </a:xfrm>
            </p:grpSpPr>
            <p:cxnSp>
              <p:nvCxnSpPr>
                <p:cNvPr id="2081" name="AutoShape 33"/>
                <p:cNvCxnSpPr>
                  <a:cxnSpLocks noChangeShapeType="1"/>
                </p:cNvCxnSpPr>
                <p:nvPr/>
              </p:nvCxnSpPr>
              <p:spPr bwMode="auto">
                <a:xfrm>
                  <a:off x="1215" y="1470"/>
                  <a:ext cx="0" cy="13110"/>
                </a:xfrm>
                <a:prstGeom prst="straightConnector1">
                  <a:avLst/>
                </a:prstGeom>
                <a:noFill/>
                <a:ln w="9525">
                  <a:solidFill>
                    <a:srgbClr val="000000"/>
                  </a:solidFill>
                  <a:round/>
                  <a:headEnd/>
                  <a:tailEnd/>
                </a:ln>
              </p:spPr>
            </p:cxnSp>
            <p:cxnSp>
              <p:nvCxnSpPr>
                <p:cNvPr id="2082" name="AutoShape 34"/>
                <p:cNvCxnSpPr>
                  <a:cxnSpLocks noChangeShapeType="1"/>
                </p:cNvCxnSpPr>
                <p:nvPr/>
              </p:nvCxnSpPr>
              <p:spPr bwMode="auto">
                <a:xfrm>
                  <a:off x="11250" y="1470"/>
                  <a:ext cx="0" cy="13110"/>
                </a:xfrm>
                <a:prstGeom prst="straightConnector1">
                  <a:avLst/>
                </a:prstGeom>
                <a:noFill/>
                <a:ln w="9525">
                  <a:solidFill>
                    <a:srgbClr val="000000"/>
                  </a:solidFill>
                  <a:round/>
                  <a:headEnd/>
                  <a:tailEnd/>
                </a:ln>
              </p:spPr>
            </p:cxnSp>
            <p:cxnSp>
              <p:nvCxnSpPr>
                <p:cNvPr id="2083" name="AutoShape 35"/>
                <p:cNvCxnSpPr>
                  <a:cxnSpLocks noChangeShapeType="1"/>
                </p:cNvCxnSpPr>
                <p:nvPr/>
              </p:nvCxnSpPr>
              <p:spPr bwMode="auto">
                <a:xfrm>
                  <a:off x="1215" y="1470"/>
                  <a:ext cx="10035" cy="0"/>
                </a:xfrm>
                <a:prstGeom prst="straightConnector1">
                  <a:avLst/>
                </a:prstGeom>
                <a:noFill/>
                <a:ln w="9525">
                  <a:solidFill>
                    <a:srgbClr val="000000"/>
                  </a:solidFill>
                  <a:round/>
                  <a:headEnd/>
                  <a:tailEnd/>
                </a:ln>
              </p:spPr>
            </p:cxnSp>
            <p:cxnSp>
              <p:nvCxnSpPr>
                <p:cNvPr id="2084" name="AutoShape 36"/>
                <p:cNvCxnSpPr>
                  <a:cxnSpLocks noChangeShapeType="1"/>
                </p:cNvCxnSpPr>
                <p:nvPr/>
              </p:nvCxnSpPr>
              <p:spPr bwMode="auto">
                <a:xfrm>
                  <a:off x="1215" y="14580"/>
                  <a:ext cx="10035" cy="0"/>
                </a:xfrm>
                <a:prstGeom prst="straightConnector1">
                  <a:avLst/>
                </a:prstGeom>
                <a:noFill/>
                <a:ln w="9525">
                  <a:solidFill>
                    <a:srgbClr val="000000"/>
                  </a:solidFill>
                  <a:round/>
                  <a:headEnd/>
                  <a:tailEnd/>
                </a:ln>
              </p:spPr>
            </p:cxnSp>
          </p:grpSp>
          <p:grpSp>
            <p:nvGrpSpPr>
              <p:cNvPr id="8" name="Group 37"/>
              <p:cNvGrpSpPr>
                <a:grpSpLocks/>
              </p:cNvGrpSpPr>
              <p:nvPr/>
            </p:nvGrpSpPr>
            <p:grpSpPr bwMode="auto">
              <a:xfrm>
                <a:off x="10595" y="5768"/>
                <a:ext cx="666" cy="2070"/>
                <a:chOff x="10595" y="5130"/>
                <a:chExt cx="666" cy="2070"/>
              </a:xfrm>
            </p:grpSpPr>
            <p:grpSp>
              <p:nvGrpSpPr>
                <p:cNvPr id="9" name="Group 38"/>
                <p:cNvGrpSpPr>
                  <a:grpSpLocks/>
                </p:cNvGrpSpPr>
                <p:nvPr/>
              </p:nvGrpSpPr>
              <p:grpSpPr bwMode="auto">
                <a:xfrm>
                  <a:off x="10595" y="5130"/>
                  <a:ext cx="666" cy="2070"/>
                  <a:chOff x="1215" y="1470"/>
                  <a:chExt cx="10035" cy="13110"/>
                </a:xfrm>
              </p:grpSpPr>
              <p:cxnSp>
                <p:nvCxnSpPr>
                  <p:cNvPr id="2087" name="AutoShape 39"/>
                  <p:cNvCxnSpPr>
                    <a:cxnSpLocks noChangeShapeType="1"/>
                  </p:cNvCxnSpPr>
                  <p:nvPr/>
                </p:nvCxnSpPr>
                <p:spPr bwMode="auto">
                  <a:xfrm>
                    <a:off x="1215" y="1470"/>
                    <a:ext cx="0" cy="13110"/>
                  </a:xfrm>
                  <a:prstGeom prst="straightConnector1">
                    <a:avLst/>
                  </a:prstGeom>
                  <a:noFill/>
                  <a:ln w="9525">
                    <a:solidFill>
                      <a:srgbClr val="000000"/>
                    </a:solidFill>
                    <a:round/>
                    <a:headEnd/>
                    <a:tailEnd/>
                  </a:ln>
                </p:spPr>
              </p:cxnSp>
              <p:cxnSp>
                <p:nvCxnSpPr>
                  <p:cNvPr id="2088" name="AutoShape 40"/>
                  <p:cNvCxnSpPr>
                    <a:cxnSpLocks noChangeShapeType="1"/>
                  </p:cNvCxnSpPr>
                  <p:nvPr/>
                </p:nvCxnSpPr>
                <p:spPr bwMode="auto">
                  <a:xfrm>
                    <a:off x="11250" y="1470"/>
                    <a:ext cx="0" cy="13110"/>
                  </a:xfrm>
                  <a:prstGeom prst="straightConnector1">
                    <a:avLst/>
                  </a:prstGeom>
                  <a:noFill/>
                  <a:ln w="9525">
                    <a:solidFill>
                      <a:srgbClr val="000000"/>
                    </a:solidFill>
                    <a:round/>
                    <a:headEnd/>
                    <a:tailEnd/>
                  </a:ln>
                </p:spPr>
              </p:cxnSp>
              <p:cxnSp>
                <p:nvCxnSpPr>
                  <p:cNvPr id="2089" name="AutoShape 41"/>
                  <p:cNvCxnSpPr>
                    <a:cxnSpLocks noChangeShapeType="1"/>
                  </p:cNvCxnSpPr>
                  <p:nvPr/>
                </p:nvCxnSpPr>
                <p:spPr bwMode="auto">
                  <a:xfrm>
                    <a:off x="1215" y="1470"/>
                    <a:ext cx="10035" cy="0"/>
                  </a:xfrm>
                  <a:prstGeom prst="straightConnector1">
                    <a:avLst/>
                  </a:prstGeom>
                  <a:noFill/>
                  <a:ln w="9525">
                    <a:solidFill>
                      <a:srgbClr val="000000"/>
                    </a:solidFill>
                    <a:round/>
                    <a:headEnd/>
                    <a:tailEnd/>
                  </a:ln>
                </p:spPr>
              </p:cxnSp>
              <p:cxnSp>
                <p:nvCxnSpPr>
                  <p:cNvPr id="2090" name="AutoShape 42"/>
                  <p:cNvCxnSpPr>
                    <a:cxnSpLocks noChangeShapeType="1"/>
                  </p:cNvCxnSpPr>
                  <p:nvPr/>
                </p:nvCxnSpPr>
                <p:spPr bwMode="auto">
                  <a:xfrm>
                    <a:off x="1215" y="14580"/>
                    <a:ext cx="10035" cy="0"/>
                  </a:xfrm>
                  <a:prstGeom prst="straightConnector1">
                    <a:avLst/>
                  </a:prstGeom>
                  <a:noFill/>
                  <a:ln w="9525">
                    <a:solidFill>
                      <a:srgbClr val="000000"/>
                    </a:solidFill>
                    <a:round/>
                    <a:headEnd/>
                    <a:tailEnd/>
                  </a:ln>
                </p:spPr>
              </p:cxnSp>
            </p:grpSp>
            <p:grpSp>
              <p:nvGrpSpPr>
                <p:cNvPr id="10" name="Group 43"/>
                <p:cNvGrpSpPr>
                  <a:grpSpLocks/>
                </p:cNvGrpSpPr>
                <p:nvPr/>
              </p:nvGrpSpPr>
              <p:grpSpPr bwMode="auto">
                <a:xfrm>
                  <a:off x="10755" y="5257"/>
                  <a:ext cx="380" cy="413"/>
                  <a:chOff x="1215" y="1470"/>
                  <a:chExt cx="10035" cy="13110"/>
                </a:xfrm>
              </p:grpSpPr>
              <p:cxnSp>
                <p:nvCxnSpPr>
                  <p:cNvPr id="2092" name="AutoShape 44"/>
                  <p:cNvCxnSpPr>
                    <a:cxnSpLocks noChangeShapeType="1"/>
                  </p:cNvCxnSpPr>
                  <p:nvPr/>
                </p:nvCxnSpPr>
                <p:spPr bwMode="auto">
                  <a:xfrm>
                    <a:off x="1215" y="1470"/>
                    <a:ext cx="0" cy="13110"/>
                  </a:xfrm>
                  <a:prstGeom prst="straightConnector1">
                    <a:avLst/>
                  </a:prstGeom>
                  <a:noFill/>
                  <a:ln w="9525">
                    <a:solidFill>
                      <a:srgbClr val="000000"/>
                    </a:solidFill>
                    <a:round/>
                    <a:headEnd/>
                    <a:tailEnd/>
                  </a:ln>
                </p:spPr>
              </p:cxnSp>
              <p:cxnSp>
                <p:nvCxnSpPr>
                  <p:cNvPr id="2093" name="AutoShape 45"/>
                  <p:cNvCxnSpPr>
                    <a:cxnSpLocks noChangeShapeType="1"/>
                  </p:cNvCxnSpPr>
                  <p:nvPr/>
                </p:nvCxnSpPr>
                <p:spPr bwMode="auto">
                  <a:xfrm>
                    <a:off x="11250" y="1470"/>
                    <a:ext cx="0" cy="13110"/>
                  </a:xfrm>
                  <a:prstGeom prst="straightConnector1">
                    <a:avLst/>
                  </a:prstGeom>
                  <a:noFill/>
                  <a:ln w="9525">
                    <a:solidFill>
                      <a:srgbClr val="000000"/>
                    </a:solidFill>
                    <a:round/>
                    <a:headEnd/>
                    <a:tailEnd/>
                  </a:ln>
                </p:spPr>
              </p:cxnSp>
              <p:cxnSp>
                <p:nvCxnSpPr>
                  <p:cNvPr id="2094" name="AutoShape 46"/>
                  <p:cNvCxnSpPr>
                    <a:cxnSpLocks noChangeShapeType="1"/>
                  </p:cNvCxnSpPr>
                  <p:nvPr/>
                </p:nvCxnSpPr>
                <p:spPr bwMode="auto">
                  <a:xfrm>
                    <a:off x="1215" y="1470"/>
                    <a:ext cx="10035" cy="0"/>
                  </a:xfrm>
                  <a:prstGeom prst="straightConnector1">
                    <a:avLst/>
                  </a:prstGeom>
                  <a:noFill/>
                  <a:ln w="9525">
                    <a:solidFill>
                      <a:srgbClr val="000000"/>
                    </a:solidFill>
                    <a:round/>
                    <a:headEnd/>
                    <a:tailEnd/>
                  </a:ln>
                </p:spPr>
              </p:cxnSp>
              <p:cxnSp>
                <p:nvCxnSpPr>
                  <p:cNvPr id="2095" name="AutoShape 47"/>
                  <p:cNvCxnSpPr>
                    <a:cxnSpLocks noChangeShapeType="1"/>
                  </p:cNvCxnSpPr>
                  <p:nvPr/>
                </p:nvCxnSpPr>
                <p:spPr bwMode="auto">
                  <a:xfrm>
                    <a:off x="1215" y="14580"/>
                    <a:ext cx="10035" cy="0"/>
                  </a:xfrm>
                  <a:prstGeom prst="straightConnector1">
                    <a:avLst/>
                  </a:prstGeom>
                  <a:noFill/>
                  <a:ln w="9525">
                    <a:solidFill>
                      <a:srgbClr val="000000"/>
                    </a:solidFill>
                    <a:round/>
                    <a:headEnd/>
                    <a:tailEnd/>
                  </a:ln>
                </p:spPr>
              </p:cxnSp>
            </p:grpSp>
            <p:sp>
              <p:nvSpPr>
                <p:cNvPr id="2096" name="Text Box 48"/>
                <p:cNvSpPr txBox="1">
                  <a:spLocks noChangeArrowheads="1"/>
                </p:cNvSpPr>
                <p:nvPr/>
              </p:nvSpPr>
              <p:spPr bwMode="auto">
                <a:xfrm>
                  <a:off x="10712" y="5638"/>
                  <a:ext cx="468" cy="1478"/>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n-CA" altLang="ja-JP" sz="900" b="1" i="1" u="none" strike="noStrike" cap="none" normalizeH="0" baseline="0" dirty="0" smtClean="0">
                      <a:ln>
                        <a:noFill/>
                      </a:ln>
                      <a:solidFill>
                        <a:schemeClr val="tx1"/>
                      </a:solidFill>
                      <a:effectLst/>
                      <a:latin typeface="Calibri" pitchFamily="34" charset="0"/>
                      <a:ea typeface="MS Mincho" pitchFamily="49" charset="-128"/>
                      <a:cs typeface="Arial" pitchFamily="34" charset="0"/>
                    </a:rPr>
                    <a:t>C</a:t>
                  </a:r>
                </a:p>
                <a:p>
                  <a:pPr marL="0" marR="0" lvl="0" indent="0" algn="l" defTabSz="914400" rtl="0" eaLnBrk="1" fontAlgn="base" latinLnBrk="0" hangingPunct="1">
                    <a:lnSpc>
                      <a:spcPct val="100000"/>
                    </a:lnSpc>
                    <a:spcBef>
                      <a:spcPct val="0"/>
                    </a:spcBef>
                    <a:buClrTx/>
                    <a:buSzTx/>
                    <a:buFontTx/>
                    <a:buNone/>
                    <a:tabLst/>
                  </a:pPr>
                  <a:r>
                    <a:rPr kumimoji="0" lang="en-CA" altLang="ja-JP" sz="900" b="1" i="1" u="none" strike="noStrike" cap="none" normalizeH="0" baseline="0" dirty="0" smtClean="0">
                      <a:ln>
                        <a:noFill/>
                      </a:ln>
                      <a:solidFill>
                        <a:schemeClr val="tx1"/>
                      </a:solidFill>
                      <a:effectLst/>
                      <a:latin typeface="Calibri" pitchFamily="34" charset="0"/>
                      <a:ea typeface="MS Mincho" pitchFamily="49" charset="-128"/>
                      <a:cs typeface="Arial" pitchFamily="34" charset="0"/>
                    </a:rPr>
                    <a:t>o</a:t>
                  </a:r>
                </a:p>
                <a:p>
                  <a:pPr marL="0" marR="0" lvl="0" indent="0" algn="l" defTabSz="914400" rtl="0" eaLnBrk="1" fontAlgn="base" latinLnBrk="0" hangingPunct="1">
                    <a:lnSpc>
                      <a:spcPct val="100000"/>
                    </a:lnSpc>
                    <a:spcBef>
                      <a:spcPct val="0"/>
                    </a:spcBef>
                    <a:buClrTx/>
                    <a:buSzTx/>
                    <a:buFontTx/>
                    <a:buNone/>
                    <a:tabLst/>
                  </a:pPr>
                  <a:r>
                    <a:rPr kumimoji="0" lang="en-CA" altLang="ja-JP" sz="900" b="1" i="1" u="none" strike="noStrike" cap="none" normalizeH="0" baseline="0" dirty="0" smtClean="0">
                      <a:ln>
                        <a:noFill/>
                      </a:ln>
                      <a:solidFill>
                        <a:schemeClr val="tx1"/>
                      </a:solidFill>
                      <a:effectLst/>
                      <a:latin typeface="Calibri" pitchFamily="34" charset="0"/>
                      <a:ea typeface="MS Mincho" pitchFamily="49" charset="-128"/>
                      <a:cs typeface="Arial" pitchFamily="34" charset="0"/>
                    </a:rPr>
                    <a:t>f</a:t>
                  </a:r>
                </a:p>
                <a:p>
                  <a:pPr marL="0" marR="0" lvl="0" indent="0" algn="l" defTabSz="914400" rtl="0" eaLnBrk="1" fontAlgn="base" latinLnBrk="0" hangingPunct="1">
                    <a:lnSpc>
                      <a:spcPct val="100000"/>
                    </a:lnSpc>
                    <a:spcBef>
                      <a:spcPct val="0"/>
                    </a:spcBef>
                    <a:buClrTx/>
                    <a:buSzTx/>
                    <a:buFontTx/>
                    <a:buNone/>
                    <a:tabLst/>
                  </a:pPr>
                  <a:r>
                    <a:rPr kumimoji="0" lang="en-CA" altLang="ja-JP" sz="900" b="1" i="1" u="none" strike="noStrike" cap="none" normalizeH="0" baseline="0" dirty="0" smtClean="0">
                      <a:ln>
                        <a:noFill/>
                      </a:ln>
                      <a:solidFill>
                        <a:schemeClr val="tx1"/>
                      </a:solidFill>
                      <a:effectLst/>
                      <a:latin typeface="Calibri" pitchFamily="34" charset="0"/>
                      <a:ea typeface="MS Mincho" pitchFamily="49" charset="-128"/>
                      <a:cs typeface="Arial" pitchFamily="34" charset="0"/>
                    </a:rPr>
                    <a:t>f</a:t>
                  </a:r>
                </a:p>
                <a:p>
                  <a:pPr marL="0" marR="0" lvl="0" indent="0" algn="l" defTabSz="914400" rtl="0" eaLnBrk="1" fontAlgn="base" latinLnBrk="0" hangingPunct="1">
                    <a:lnSpc>
                      <a:spcPct val="100000"/>
                    </a:lnSpc>
                    <a:spcBef>
                      <a:spcPct val="0"/>
                    </a:spcBef>
                    <a:buClrTx/>
                    <a:buSzTx/>
                    <a:buFontTx/>
                    <a:buNone/>
                    <a:tabLst/>
                  </a:pPr>
                  <a:r>
                    <a:rPr kumimoji="0" lang="en-CA" altLang="ja-JP" sz="900" b="1" i="1" u="none" strike="noStrike" cap="none" normalizeH="0" baseline="0" dirty="0" smtClean="0">
                      <a:ln>
                        <a:noFill/>
                      </a:ln>
                      <a:solidFill>
                        <a:schemeClr val="tx1"/>
                      </a:solidFill>
                      <a:effectLst/>
                      <a:latin typeface="Calibri" pitchFamily="34" charset="0"/>
                      <a:ea typeface="MS Mincho" pitchFamily="49" charset="-128"/>
                      <a:cs typeface="Arial" pitchFamily="34" charset="0"/>
                    </a:rPr>
                    <a:t>e</a:t>
                  </a:r>
                  <a:endParaRPr kumimoji="0" lang="en-CA" altLang="ja-JP" sz="900" b="1" i="1" u="none" strike="noStrike" cap="none" normalizeH="0" baseline="0" dirty="0" smtClean="0">
                    <a:ln>
                      <a:noFill/>
                    </a:ln>
                    <a:solidFill>
                      <a:schemeClr val="tx1"/>
                    </a:solidFill>
                    <a:effectLst/>
                    <a:latin typeface="Times New Roman" pitchFamily="18" charset="0"/>
                    <a:ea typeface="MS Mincho" pitchFamily="49" charset="-128"/>
                    <a:cs typeface="Arial" pitchFamily="34" charset="0"/>
                  </a:endParaRPr>
                </a:p>
                <a:p>
                  <a:pPr marL="0" marR="0" lvl="0" indent="0" algn="l" defTabSz="914400" rtl="0" eaLnBrk="1" fontAlgn="base" latinLnBrk="0" hangingPunct="1">
                    <a:lnSpc>
                      <a:spcPct val="100000"/>
                    </a:lnSpc>
                    <a:spcBef>
                      <a:spcPct val="0"/>
                    </a:spcBef>
                    <a:buClrTx/>
                    <a:buSzTx/>
                    <a:buFontTx/>
                    <a:buNone/>
                    <a:tabLst/>
                  </a:pPr>
                  <a:r>
                    <a:rPr kumimoji="0" lang="en-CA" altLang="ja-JP" sz="900" b="1" i="1" u="none" strike="noStrike" cap="none" normalizeH="0" baseline="0" dirty="0" smtClean="0">
                      <a:ln>
                        <a:noFill/>
                      </a:ln>
                      <a:solidFill>
                        <a:schemeClr val="tx1"/>
                      </a:solidFill>
                      <a:effectLst/>
                      <a:latin typeface="Calibri" pitchFamily="34" charset="0"/>
                      <a:ea typeface="MS Mincho" pitchFamily="49" charset="-128"/>
                      <a:cs typeface="Arial" pitchFamily="34" charset="0"/>
                    </a:rPr>
                    <a:t>e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1" name="Group 49"/>
              <p:cNvGrpSpPr>
                <a:grpSpLocks/>
              </p:cNvGrpSpPr>
              <p:nvPr/>
            </p:nvGrpSpPr>
            <p:grpSpPr bwMode="auto">
              <a:xfrm>
                <a:off x="1215" y="11750"/>
                <a:ext cx="309" cy="2910"/>
                <a:chOff x="1215" y="1470"/>
                <a:chExt cx="10035" cy="13110"/>
              </a:xfrm>
            </p:grpSpPr>
            <p:cxnSp>
              <p:nvCxnSpPr>
                <p:cNvPr id="2098" name="AutoShape 50"/>
                <p:cNvCxnSpPr>
                  <a:cxnSpLocks noChangeShapeType="1"/>
                </p:cNvCxnSpPr>
                <p:nvPr/>
              </p:nvCxnSpPr>
              <p:spPr bwMode="auto">
                <a:xfrm>
                  <a:off x="1215" y="1470"/>
                  <a:ext cx="0" cy="13110"/>
                </a:xfrm>
                <a:prstGeom prst="straightConnector1">
                  <a:avLst/>
                </a:prstGeom>
                <a:noFill/>
                <a:ln w="9525">
                  <a:solidFill>
                    <a:srgbClr val="000000"/>
                  </a:solidFill>
                  <a:round/>
                  <a:headEnd/>
                  <a:tailEnd/>
                </a:ln>
              </p:spPr>
            </p:cxnSp>
            <p:cxnSp>
              <p:nvCxnSpPr>
                <p:cNvPr id="2099" name="AutoShape 51"/>
                <p:cNvCxnSpPr>
                  <a:cxnSpLocks noChangeShapeType="1"/>
                </p:cNvCxnSpPr>
                <p:nvPr/>
              </p:nvCxnSpPr>
              <p:spPr bwMode="auto">
                <a:xfrm>
                  <a:off x="11250" y="1470"/>
                  <a:ext cx="0" cy="13110"/>
                </a:xfrm>
                <a:prstGeom prst="straightConnector1">
                  <a:avLst/>
                </a:prstGeom>
                <a:noFill/>
                <a:ln w="9525">
                  <a:solidFill>
                    <a:srgbClr val="000000"/>
                  </a:solidFill>
                  <a:round/>
                  <a:headEnd/>
                  <a:tailEnd/>
                </a:ln>
              </p:spPr>
            </p:cxnSp>
            <p:cxnSp>
              <p:nvCxnSpPr>
                <p:cNvPr id="2100" name="AutoShape 52"/>
                <p:cNvCxnSpPr>
                  <a:cxnSpLocks noChangeShapeType="1"/>
                </p:cNvCxnSpPr>
                <p:nvPr/>
              </p:nvCxnSpPr>
              <p:spPr bwMode="auto">
                <a:xfrm>
                  <a:off x="1215" y="1470"/>
                  <a:ext cx="10035" cy="0"/>
                </a:xfrm>
                <a:prstGeom prst="straightConnector1">
                  <a:avLst/>
                </a:prstGeom>
                <a:noFill/>
                <a:ln w="9525">
                  <a:solidFill>
                    <a:srgbClr val="000000"/>
                  </a:solidFill>
                  <a:round/>
                  <a:headEnd/>
                  <a:tailEnd/>
                </a:ln>
              </p:spPr>
            </p:cxnSp>
            <p:cxnSp>
              <p:nvCxnSpPr>
                <p:cNvPr id="2101" name="AutoShape 53"/>
                <p:cNvCxnSpPr>
                  <a:cxnSpLocks noChangeShapeType="1"/>
                </p:cNvCxnSpPr>
                <p:nvPr/>
              </p:nvCxnSpPr>
              <p:spPr bwMode="auto">
                <a:xfrm>
                  <a:off x="1215" y="14580"/>
                  <a:ext cx="10035" cy="0"/>
                </a:xfrm>
                <a:prstGeom prst="straightConnector1">
                  <a:avLst/>
                </a:prstGeom>
                <a:noFill/>
                <a:ln w="9525">
                  <a:solidFill>
                    <a:srgbClr val="000000"/>
                  </a:solidFill>
                  <a:round/>
                  <a:headEnd/>
                  <a:tailEnd/>
                </a:ln>
              </p:spPr>
            </p:cxnSp>
          </p:grpSp>
          <p:grpSp>
            <p:nvGrpSpPr>
              <p:cNvPr id="12" name="Group 54"/>
              <p:cNvGrpSpPr>
                <a:grpSpLocks/>
              </p:cNvGrpSpPr>
              <p:nvPr/>
            </p:nvGrpSpPr>
            <p:grpSpPr bwMode="auto">
              <a:xfrm rot="5400000">
                <a:off x="3110" y="12885"/>
                <a:ext cx="306" cy="3244"/>
                <a:chOff x="1215" y="1470"/>
                <a:chExt cx="10035" cy="13110"/>
              </a:xfrm>
            </p:grpSpPr>
            <p:cxnSp>
              <p:nvCxnSpPr>
                <p:cNvPr id="2103" name="AutoShape 55"/>
                <p:cNvCxnSpPr>
                  <a:cxnSpLocks noChangeShapeType="1"/>
                </p:cNvCxnSpPr>
                <p:nvPr/>
              </p:nvCxnSpPr>
              <p:spPr bwMode="auto">
                <a:xfrm>
                  <a:off x="1215" y="1470"/>
                  <a:ext cx="0" cy="13110"/>
                </a:xfrm>
                <a:prstGeom prst="straightConnector1">
                  <a:avLst/>
                </a:prstGeom>
                <a:noFill/>
                <a:ln w="9525">
                  <a:solidFill>
                    <a:srgbClr val="000000"/>
                  </a:solidFill>
                  <a:round/>
                  <a:headEnd/>
                  <a:tailEnd/>
                </a:ln>
              </p:spPr>
            </p:cxnSp>
            <p:cxnSp>
              <p:nvCxnSpPr>
                <p:cNvPr id="2104" name="AutoShape 56"/>
                <p:cNvCxnSpPr>
                  <a:cxnSpLocks noChangeShapeType="1"/>
                </p:cNvCxnSpPr>
                <p:nvPr/>
              </p:nvCxnSpPr>
              <p:spPr bwMode="auto">
                <a:xfrm>
                  <a:off x="11250" y="1470"/>
                  <a:ext cx="0" cy="13110"/>
                </a:xfrm>
                <a:prstGeom prst="straightConnector1">
                  <a:avLst/>
                </a:prstGeom>
                <a:noFill/>
                <a:ln w="9525">
                  <a:solidFill>
                    <a:srgbClr val="000000"/>
                  </a:solidFill>
                  <a:round/>
                  <a:headEnd/>
                  <a:tailEnd/>
                </a:ln>
              </p:spPr>
            </p:cxnSp>
            <p:cxnSp>
              <p:nvCxnSpPr>
                <p:cNvPr id="2105" name="AutoShape 57"/>
                <p:cNvCxnSpPr>
                  <a:cxnSpLocks noChangeShapeType="1"/>
                </p:cNvCxnSpPr>
                <p:nvPr/>
              </p:nvCxnSpPr>
              <p:spPr bwMode="auto">
                <a:xfrm>
                  <a:off x="1215" y="1470"/>
                  <a:ext cx="10035" cy="0"/>
                </a:xfrm>
                <a:prstGeom prst="straightConnector1">
                  <a:avLst/>
                </a:prstGeom>
                <a:noFill/>
                <a:ln w="9525">
                  <a:solidFill>
                    <a:srgbClr val="000000"/>
                  </a:solidFill>
                  <a:round/>
                  <a:headEnd/>
                  <a:tailEnd/>
                </a:ln>
              </p:spPr>
            </p:cxnSp>
            <p:cxnSp>
              <p:nvCxnSpPr>
                <p:cNvPr id="2106" name="AutoShape 58"/>
                <p:cNvCxnSpPr>
                  <a:cxnSpLocks noChangeShapeType="1"/>
                </p:cNvCxnSpPr>
                <p:nvPr/>
              </p:nvCxnSpPr>
              <p:spPr bwMode="auto">
                <a:xfrm>
                  <a:off x="1215" y="14580"/>
                  <a:ext cx="10035" cy="0"/>
                </a:xfrm>
                <a:prstGeom prst="straightConnector1">
                  <a:avLst/>
                </a:prstGeom>
                <a:noFill/>
                <a:ln w="9525">
                  <a:solidFill>
                    <a:srgbClr val="000000"/>
                  </a:solidFill>
                  <a:round/>
                  <a:headEnd/>
                  <a:tailEnd/>
                </a:ln>
              </p:spPr>
            </p:cxnSp>
          </p:grpSp>
          <p:cxnSp>
            <p:nvCxnSpPr>
              <p:cNvPr id="2107" name="AutoShape 59"/>
              <p:cNvCxnSpPr>
                <a:cxnSpLocks noChangeShapeType="1"/>
              </p:cNvCxnSpPr>
              <p:nvPr/>
            </p:nvCxnSpPr>
            <p:spPr bwMode="auto">
              <a:xfrm>
                <a:off x="5200" y="14668"/>
                <a:ext cx="1685" cy="146"/>
              </a:xfrm>
              <a:prstGeom prst="straightConnector1">
                <a:avLst/>
              </a:prstGeom>
              <a:noFill/>
              <a:ln w="25400">
                <a:solidFill>
                  <a:srgbClr val="000000"/>
                </a:solidFill>
                <a:round/>
                <a:headEnd/>
                <a:tailEnd/>
              </a:ln>
            </p:spPr>
          </p:cxnSp>
          <p:cxnSp>
            <p:nvCxnSpPr>
              <p:cNvPr id="2108" name="AutoShape 60"/>
              <p:cNvCxnSpPr>
                <a:cxnSpLocks noChangeShapeType="1"/>
              </p:cNvCxnSpPr>
              <p:nvPr/>
            </p:nvCxnSpPr>
            <p:spPr bwMode="auto">
              <a:xfrm>
                <a:off x="3255" y="7898"/>
                <a:ext cx="765" cy="540"/>
              </a:xfrm>
              <a:prstGeom prst="straightConnector1">
                <a:avLst/>
              </a:prstGeom>
              <a:noFill/>
              <a:ln w="12700">
                <a:solidFill>
                  <a:srgbClr val="000000"/>
                </a:solidFill>
                <a:round/>
                <a:headEnd/>
                <a:tailEnd/>
              </a:ln>
            </p:spPr>
          </p:cxnSp>
          <p:cxnSp>
            <p:nvCxnSpPr>
              <p:cNvPr id="2109" name="AutoShape 61"/>
              <p:cNvCxnSpPr>
                <a:cxnSpLocks noChangeShapeType="1"/>
              </p:cNvCxnSpPr>
              <p:nvPr/>
            </p:nvCxnSpPr>
            <p:spPr bwMode="auto">
              <a:xfrm>
                <a:off x="3255" y="5045"/>
                <a:ext cx="765" cy="540"/>
              </a:xfrm>
              <a:prstGeom prst="straightConnector1">
                <a:avLst/>
              </a:prstGeom>
              <a:noFill/>
              <a:ln w="12700">
                <a:solidFill>
                  <a:srgbClr val="000000"/>
                </a:solidFill>
                <a:round/>
                <a:headEnd/>
                <a:tailEnd/>
              </a:ln>
            </p:spPr>
          </p:cxnSp>
          <p:cxnSp>
            <p:nvCxnSpPr>
              <p:cNvPr id="2110" name="AutoShape 62"/>
              <p:cNvCxnSpPr>
                <a:cxnSpLocks noChangeShapeType="1"/>
              </p:cNvCxnSpPr>
              <p:nvPr/>
            </p:nvCxnSpPr>
            <p:spPr bwMode="auto">
              <a:xfrm>
                <a:off x="9015" y="4401"/>
                <a:ext cx="765" cy="540"/>
              </a:xfrm>
              <a:prstGeom prst="straightConnector1">
                <a:avLst/>
              </a:prstGeom>
              <a:noFill/>
              <a:ln w="12700">
                <a:solidFill>
                  <a:srgbClr val="000000"/>
                </a:solidFill>
                <a:round/>
                <a:headEnd/>
                <a:tailEnd/>
              </a:ln>
            </p:spPr>
          </p:cxnSp>
          <p:grpSp>
            <p:nvGrpSpPr>
              <p:cNvPr id="13" name="Group 63"/>
              <p:cNvGrpSpPr>
                <a:grpSpLocks/>
              </p:cNvGrpSpPr>
              <p:nvPr/>
            </p:nvGrpSpPr>
            <p:grpSpPr bwMode="auto">
              <a:xfrm>
                <a:off x="9903" y="3144"/>
                <a:ext cx="1350" cy="1808"/>
                <a:chOff x="1215" y="1470"/>
                <a:chExt cx="10035" cy="13110"/>
              </a:xfrm>
            </p:grpSpPr>
            <p:cxnSp>
              <p:nvCxnSpPr>
                <p:cNvPr id="2112" name="AutoShape 64"/>
                <p:cNvCxnSpPr>
                  <a:cxnSpLocks noChangeShapeType="1"/>
                </p:cNvCxnSpPr>
                <p:nvPr/>
              </p:nvCxnSpPr>
              <p:spPr bwMode="auto">
                <a:xfrm>
                  <a:off x="1215" y="1470"/>
                  <a:ext cx="0" cy="13110"/>
                </a:xfrm>
                <a:prstGeom prst="straightConnector1">
                  <a:avLst/>
                </a:prstGeom>
                <a:noFill/>
                <a:ln w="9525">
                  <a:solidFill>
                    <a:srgbClr val="000000"/>
                  </a:solidFill>
                  <a:round/>
                  <a:headEnd/>
                  <a:tailEnd/>
                </a:ln>
              </p:spPr>
            </p:cxnSp>
            <p:cxnSp>
              <p:nvCxnSpPr>
                <p:cNvPr id="2113" name="AutoShape 65"/>
                <p:cNvCxnSpPr>
                  <a:cxnSpLocks noChangeShapeType="1"/>
                </p:cNvCxnSpPr>
                <p:nvPr/>
              </p:nvCxnSpPr>
              <p:spPr bwMode="auto">
                <a:xfrm>
                  <a:off x="11250" y="1470"/>
                  <a:ext cx="0" cy="13110"/>
                </a:xfrm>
                <a:prstGeom prst="straightConnector1">
                  <a:avLst/>
                </a:prstGeom>
                <a:noFill/>
                <a:ln w="9525">
                  <a:solidFill>
                    <a:srgbClr val="000000"/>
                  </a:solidFill>
                  <a:round/>
                  <a:headEnd/>
                  <a:tailEnd/>
                </a:ln>
              </p:spPr>
            </p:cxnSp>
            <p:cxnSp>
              <p:nvCxnSpPr>
                <p:cNvPr id="2114" name="AutoShape 66"/>
                <p:cNvCxnSpPr>
                  <a:cxnSpLocks noChangeShapeType="1"/>
                </p:cNvCxnSpPr>
                <p:nvPr/>
              </p:nvCxnSpPr>
              <p:spPr bwMode="auto">
                <a:xfrm>
                  <a:off x="1215" y="1470"/>
                  <a:ext cx="10035" cy="0"/>
                </a:xfrm>
                <a:prstGeom prst="straightConnector1">
                  <a:avLst/>
                </a:prstGeom>
                <a:noFill/>
                <a:ln w="9525">
                  <a:solidFill>
                    <a:srgbClr val="000000"/>
                  </a:solidFill>
                  <a:round/>
                  <a:headEnd/>
                  <a:tailEnd/>
                </a:ln>
              </p:spPr>
            </p:cxnSp>
            <p:cxnSp>
              <p:nvCxnSpPr>
                <p:cNvPr id="2115" name="AutoShape 67"/>
                <p:cNvCxnSpPr>
                  <a:cxnSpLocks noChangeShapeType="1"/>
                </p:cNvCxnSpPr>
                <p:nvPr/>
              </p:nvCxnSpPr>
              <p:spPr bwMode="auto">
                <a:xfrm>
                  <a:off x="1215" y="14580"/>
                  <a:ext cx="10035" cy="0"/>
                </a:xfrm>
                <a:prstGeom prst="straightConnector1">
                  <a:avLst/>
                </a:prstGeom>
                <a:noFill/>
                <a:ln w="9525">
                  <a:solidFill>
                    <a:srgbClr val="000000"/>
                  </a:solidFill>
                  <a:round/>
                  <a:headEnd/>
                  <a:tailEnd/>
                </a:ln>
              </p:spPr>
            </p:cxnSp>
          </p:grpSp>
          <p:cxnSp>
            <p:nvCxnSpPr>
              <p:cNvPr id="2116" name="AutoShape 68"/>
              <p:cNvCxnSpPr>
                <a:cxnSpLocks noChangeShapeType="1"/>
              </p:cNvCxnSpPr>
              <p:nvPr/>
            </p:nvCxnSpPr>
            <p:spPr bwMode="auto">
              <a:xfrm flipH="1">
                <a:off x="9967" y="4402"/>
                <a:ext cx="484" cy="540"/>
              </a:xfrm>
              <a:prstGeom prst="straightConnector1">
                <a:avLst/>
              </a:prstGeom>
              <a:noFill/>
              <a:ln w="12700">
                <a:solidFill>
                  <a:srgbClr val="000000"/>
                </a:solidFill>
                <a:round/>
                <a:headEnd/>
                <a:tailEnd/>
              </a:ln>
            </p:spPr>
          </p:cxnSp>
          <p:cxnSp>
            <p:nvCxnSpPr>
              <p:cNvPr id="2117" name="AutoShape 69"/>
              <p:cNvCxnSpPr>
                <a:cxnSpLocks noChangeShapeType="1"/>
              </p:cNvCxnSpPr>
              <p:nvPr/>
            </p:nvCxnSpPr>
            <p:spPr bwMode="auto">
              <a:xfrm flipH="1">
                <a:off x="9780" y="2228"/>
                <a:ext cx="120" cy="630"/>
              </a:xfrm>
              <a:prstGeom prst="straightConnector1">
                <a:avLst/>
              </a:prstGeom>
              <a:noFill/>
              <a:ln w="12700">
                <a:solidFill>
                  <a:srgbClr val="000000"/>
                </a:solidFill>
                <a:round/>
                <a:headEnd/>
                <a:tailEnd/>
              </a:ln>
            </p:spPr>
          </p:cxnSp>
        </p:grpSp>
        <p:sp>
          <p:nvSpPr>
            <p:cNvPr id="2118" name="Text Box 70"/>
            <p:cNvSpPr txBox="1">
              <a:spLocks noChangeArrowheads="1"/>
            </p:cNvSpPr>
            <p:nvPr/>
          </p:nvSpPr>
          <p:spPr bwMode="auto">
            <a:xfrm>
              <a:off x="1249" y="4278"/>
              <a:ext cx="1575" cy="1245"/>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88000"/>
                </a:lnSpc>
                <a:spcBef>
                  <a:spcPct val="0"/>
                </a:spcBef>
                <a:spcAft>
                  <a:spcPts val="1000"/>
                </a:spcAft>
                <a:buClrTx/>
                <a:buSzTx/>
                <a:buFontTx/>
                <a:buNone/>
                <a:tabLst/>
              </a:pPr>
              <a:r>
                <a:rPr kumimoji="0" lang="en-CA" altLang="ja-JP" sz="1000" b="0" i="1" u="none" strike="noStrike" cap="none" normalizeH="0" baseline="0" dirty="0" smtClean="0">
                  <a:ln>
                    <a:noFill/>
                  </a:ln>
                  <a:solidFill>
                    <a:schemeClr val="tx1"/>
                  </a:solidFill>
                  <a:effectLst/>
                  <a:latin typeface="Calibri" pitchFamily="34" charset="0"/>
                  <a:ea typeface="MS Mincho" pitchFamily="49" charset="-128"/>
                  <a:cs typeface="Arial" pitchFamily="34" charset="0"/>
                </a:rPr>
                <a:t>(eg. locked file cabinets, office supplies, computer station, ....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19" name="Text Box 71"/>
            <p:cNvSpPr txBox="1">
              <a:spLocks noChangeArrowheads="1"/>
            </p:cNvSpPr>
            <p:nvPr/>
          </p:nvSpPr>
          <p:spPr bwMode="auto">
            <a:xfrm>
              <a:off x="1211" y="7485"/>
              <a:ext cx="1501" cy="1043"/>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88000"/>
                </a:lnSpc>
                <a:spcBef>
                  <a:spcPct val="0"/>
                </a:spcBef>
                <a:spcAft>
                  <a:spcPts val="1000"/>
                </a:spcAft>
                <a:buClrTx/>
                <a:buSzTx/>
                <a:buFontTx/>
                <a:buNone/>
                <a:tabLst/>
              </a:pPr>
              <a:r>
                <a:rPr kumimoji="0" lang="en-CA" altLang="ja-JP" sz="1000" b="0" i="1" u="none" strike="noStrike" cap="none" normalizeH="0" baseline="0" dirty="0" smtClean="0">
                  <a:ln>
                    <a:noFill/>
                  </a:ln>
                  <a:solidFill>
                    <a:schemeClr val="tx1"/>
                  </a:solidFill>
                  <a:effectLst/>
                  <a:latin typeface="Calibri" pitchFamily="34" charset="0"/>
                  <a:ea typeface="MS Mincho" pitchFamily="49" charset="-128"/>
                  <a:cs typeface="Arial" pitchFamily="34" charset="0"/>
                </a:rPr>
                <a:t>(eg. locked cabinets, computer, printer ....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75" name="Text Box 5"/>
          <p:cNvSpPr txBox="1">
            <a:spLocks noChangeArrowheads="1"/>
          </p:cNvSpPr>
          <p:nvPr/>
        </p:nvSpPr>
        <p:spPr bwMode="auto">
          <a:xfrm>
            <a:off x="1036852" y="4347204"/>
            <a:ext cx="2277617" cy="467861"/>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58738" marR="0" lvl="1" indent="-53975" algn="l" defTabSz="914400" rtl="0" eaLnBrk="1" fontAlgn="base" latinLnBrk="0" hangingPunct="1">
              <a:buClrTx/>
              <a:buSzTx/>
              <a:buFontTx/>
              <a:buNone/>
              <a:tabLst/>
            </a:pPr>
            <a:r>
              <a:rPr kumimoji="0" lang="en-CA" altLang="ja-JP" sz="1000" b="0" i="1" u="none" strike="noStrike" cap="none" normalizeH="0" baseline="0" dirty="0" smtClean="0">
                <a:ln>
                  <a:noFill/>
                </a:ln>
                <a:solidFill>
                  <a:schemeClr val="tx1"/>
                </a:solidFill>
                <a:effectLst/>
                <a:latin typeface="Calibri" pitchFamily="34" charset="0"/>
                <a:ea typeface="MS Mincho" pitchFamily="49" charset="-128"/>
                <a:cs typeface="Arial" pitchFamily="34" charset="0"/>
              </a:rPr>
              <a:t>Staffed by scheduled volunteers </a:t>
            </a:r>
            <a:endParaRPr kumimoji="0" lang="en-CA" altLang="ja-JP" sz="1000" b="0" i="1" u="none" strike="noStrike" cap="none" normalizeH="0" baseline="0" dirty="0" smtClean="0">
              <a:ln>
                <a:noFill/>
              </a:ln>
              <a:solidFill>
                <a:schemeClr val="tx1"/>
              </a:solidFill>
              <a:effectLst/>
              <a:latin typeface="Times New Roman" pitchFamily="18" charset="0"/>
              <a:ea typeface="MS Mincho" pitchFamily="49" charset="-128"/>
              <a:cs typeface="Arial" pitchFamily="34" charset="0"/>
            </a:endParaRPr>
          </a:p>
          <a:p>
            <a:pPr marL="58738" marR="0" lvl="1" indent="-53975" algn="l" defTabSz="914400" rtl="0" eaLnBrk="1" fontAlgn="base" latinLnBrk="0" hangingPunct="1">
              <a:buClrTx/>
              <a:buSzTx/>
              <a:buFontTx/>
              <a:buNone/>
              <a:tabLst/>
            </a:pPr>
            <a:r>
              <a:rPr kumimoji="0" lang="en-CA" altLang="ja-JP" sz="900" b="0" i="1" u="none" strike="noStrike" cap="none" normalizeH="0" baseline="0" dirty="0" smtClean="0">
                <a:ln>
                  <a:noFill/>
                </a:ln>
                <a:solidFill>
                  <a:schemeClr val="tx1"/>
                </a:solidFill>
                <a:effectLst/>
                <a:latin typeface="Calibri" pitchFamily="34" charset="0"/>
                <a:ea typeface="MS Mincho" pitchFamily="49" charset="-128"/>
                <a:cs typeface="Arial" pitchFamily="34" charset="0"/>
              </a:rPr>
              <a:t>- who manage space bookings, office equipment and provide assisted service on request.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67544" y="1124744"/>
            <a:ext cx="7570250" cy="5099391"/>
          </a:xfrm>
          <a:prstGeom prst="rect">
            <a:avLst/>
          </a:prstGeom>
        </p:spPr>
        <p:txBody>
          <a:bodyPr vert="horz" lIns="91440" tIns="45720" rIns="91440" bIns="45720" rtlCol="0">
            <a:normAutofit fontScale="25000" lnSpcReduction="20000"/>
          </a:bodyPr>
          <a:lstStyle/>
          <a:p>
            <a:pPr marL="197990" marR="0" lvl="0" indent="-197990" algn="l" defTabSz="791962" rtl="0" eaLnBrk="1" fontAlgn="auto" latinLnBrk="0" hangingPunct="1">
              <a:lnSpc>
                <a:spcPct val="90000"/>
              </a:lnSpc>
              <a:spcBef>
                <a:spcPts val="866"/>
              </a:spcBef>
              <a:spcAft>
                <a:spcPts val="0"/>
              </a:spcAft>
              <a:buClrTx/>
              <a:buSzTx/>
              <a:buFont typeface="Arial" panose="020B0604020202020204" pitchFamily="34" charset="0"/>
              <a:buNone/>
              <a:tabLst/>
              <a:defRPr/>
            </a:pPr>
            <a:r>
              <a:rPr kumimoji="0" lang="en-CA" sz="8000" b="1" i="0" u="sng" strike="noStrike" kern="1200" cap="none" spc="0" normalizeH="0" baseline="0" noProof="0" dirty="0" smtClean="0">
                <a:ln>
                  <a:noFill/>
                </a:ln>
                <a:solidFill>
                  <a:srgbClr val="000099"/>
                </a:solidFill>
                <a:effectLst/>
                <a:uLnTx/>
                <a:uFillTx/>
                <a:latin typeface="+mn-lt"/>
                <a:ea typeface="+mn-ea"/>
                <a:cs typeface="+mn-cs"/>
              </a:rPr>
              <a:t>CEC Payment plans</a:t>
            </a:r>
            <a:r>
              <a:rPr kumimoji="0" lang="en-CA" sz="8000" b="0" i="0" u="none" strike="noStrike" kern="1200" cap="none" spc="0" normalizeH="0" baseline="0" noProof="0" dirty="0" smtClean="0">
                <a:ln>
                  <a:noFill/>
                </a:ln>
                <a:solidFill>
                  <a:srgbClr val="000099"/>
                </a:solidFill>
                <a:effectLst/>
                <a:uLnTx/>
                <a:uFillTx/>
                <a:latin typeface="+mn-lt"/>
                <a:ea typeface="+mn-ea"/>
                <a:cs typeface="+mn-cs"/>
              </a:rPr>
              <a:t>:</a:t>
            </a:r>
          </a:p>
          <a:p>
            <a:pPr marL="196850" marR="0" lvl="0" indent="-138113" algn="l" defTabSz="791962" rtl="0" eaLnBrk="1" fontAlgn="auto" latinLnBrk="0" hangingPunct="1">
              <a:lnSpc>
                <a:spcPct val="120000"/>
              </a:lnSpc>
              <a:spcBef>
                <a:spcPts val="1000"/>
              </a:spcBef>
              <a:spcAft>
                <a:spcPts val="0"/>
              </a:spcAft>
              <a:buClrTx/>
              <a:buSzTx/>
              <a:buFont typeface="Courier New" pitchFamily="49" charset="0"/>
              <a:buChar char="o"/>
              <a:tabLst/>
              <a:defRPr/>
            </a:pPr>
            <a:r>
              <a:rPr kumimoji="0" lang="en-CA" sz="9600" b="0" i="0" u="none" strike="noStrike" kern="1200" cap="none" spc="0" normalizeH="0" baseline="0" noProof="0" dirty="0" smtClean="0">
                <a:ln>
                  <a:noFill/>
                </a:ln>
                <a:solidFill>
                  <a:srgbClr val="000099"/>
                </a:solidFill>
                <a:effectLst/>
                <a:uLnTx/>
                <a:uFillTx/>
                <a:latin typeface="+mn-lt"/>
                <a:ea typeface="+mn-ea"/>
                <a:cs typeface="+mn-cs"/>
              </a:rPr>
              <a:t> </a:t>
            </a:r>
            <a:r>
              <a:rPr kumimoji="0" lang="en-CA" sz="6400" b="1" i="0" u="none" strike="noStrike" kern="1200" cap="none" spc="0" normalizeH="0" baseline="0" noProof="0" dirty="0" smtClean="0">
                <a:ln>
                  <a:noFill/>
                </a:ln>
                <a:solidFill>
                  <a:srgbClr val="000099"/>
                </a:solidFill>
                <a:effectLst/>
                <a:uLnTx/>
                <a:uFillTx/>
                <a:latin typeface="+mn-lt"/>
                <a:ea typeface="+mn-ea"/>
                <a:cs typeface="+mn-cs"/>
              </a:rPr>
              <a:t>Plan A – Full time access to CEC facilities</a:t>
            </a:r>
          </a:p>
          <a:p>
            <a:pPr marL="511175" lvl="0" indent="-190500" defTabSz="791962">
              <a:lnSpc>
                <a:spcPct val="120000"/>
              </a:lnSpc>
              <a:spcBef>
                <a:spcPts val="200"/>
              </a:spcBef>
              <a:buFont typeface="Arial" panose="020B0604020202020204" pitchFamily="34" charset="0"/>
              <a:buChar char="•"/>
            </a:pPr>
            <a:r>
              <a:rPr kumimoji="0" lang="en-CA" sz="6400" b="0" i="0" u="none" strike="noStrike" kern="1200" cap="none" spc="0" normalizeH="0" baseline="0" noProof="0" dirty="0" smtClean="0">
                <a:ln>
                  <a:noFill/>
                </a:ln>
                <a:solidFill>
                  <a:srgbClr val="000099"/>
                </a:solidFill>
                <a:effectLst/>
                <a:uLnTx/>
                <a:uFillTx/>
                <a:latin typeface="+mn-lt"/>
                <a:ea typeface="+mn-ea"/>
                <a:cs typeface="+mn-cs"/>
              </a:rPr>
              <a:t>a monthly commitment eg. $100 - </a:t>
            </a:r>
            <a:r>
              <a:rPr lang="en-CA" sz="6400" dirty="0" smtClean="0">
                <a:solidFill>
                  <a:srgbClr val="000099"/>
                </a:solidFill>
              </a:rPr>
              <a:t>$600/month for one year and/or provision of volunteer time and/or other In-Kind service</a:t>
            </a:r>
            <a:endParaRPr kumimoji="0" lang="en-CA" sz="6400" b="0" i="0" u="none" strike="noStrike" kern="1200" cap="none" spc="0" normalizeH="0" baseline="0" noProof="0" dirty="0" smtClean="0">
              <a:ln>
                <a:noFill/>
              </a:ln>
              <a:solidFill>
                <a:srgbClr val="000099"/>
              </a:solidFill>
              <a:effectLst/>
              <a:uLnTx/>
              <a:uFillTx/>
              <a:latin typeface="+mn-lt"/>
              <a:ea typeface="+mn-ea"/>
              <a:cs typeface="+mn-cs"/>
            </a:endParaRPr>
          </a:p>
          <a:p>
            <a:pPr marL="458788" marR="0" lvl="0" indent="-138113" algn="l" defTabSz="791962" rtl="0" eaLnBrk="1" fontAlgn="auto" latinLnBrk="0" hangingPunct="1">
              <a:lnSpc>
                <a:spcPct val="120000"/>
              </a:lnSpc>
              <a:spcBef>
                <a:spcPts val="200"/>
              </a:spcBef>
              <a:spcAft>
                <a:spcPts val="0"/>
              </a:spcAft>
              <a:buClrTx/>
              <a:buSzTx/>
              <a:buFont typeface="Wingdings" pitchFamily="2" charset="2"/>
              <a:buChar char="Ø"/>
              <a:tabLst/>
              <a:defRPr/>
            </a:pPr>
            <a:r>
              <a:rPr kumimoji="0" lang="en-CA" sz="6400" b="0" i="0" u="none" strike="noStrike" kern="1200" cap="none" spc="0" normalizeH="0" baseline="0" noProof="0" dirty="0" smtClean="0">
                <a:ln>
                  <a:noFill/>
                </a:ln>
                <a:solidFill>
                  <a:srgbClr val="000099"/>
                </a:solidFill>
                <a:effectLst/>
                <a:uLnTx/>
                <a:uFillTx/>
                <a:latin typeface="+mn-lt"/>
                <a:ea typeface="+mn-ea"/>
                <a:cs typeface="+mn-cs"/>
              </a:rPr>
              <a:t> to provide financial stability to start up the CEC</a:t>
            </a:r>
          </a:p>
          <a:p>
            <a:pPr marL="196850" lvl="0" indent="-138113" defTabSz="791962">
              <a:lnSpc>
                <a:spcPct val="120000"/>
              </a:lnSpc>
              <a:spcBef>
                <a:spcPts val="1800"/>
              </a:spcBef>
              <a:buFont typeface="Courier New" pitchFamily="49" charset="0"/>
              <a:buChar char="o"/>
            </a:pPr>
            <a:r>
              <a:rPr lang="en-CA" sz="6400" dirty="0" smtClean="0">
                <a:solidFill>
                  <a:srgbClr val="000099"/>
                </a:solidFill>
              </a:rPr>
              <a:t> </a:t>
            </a:r>
            <a:r>
              <a:rPr lang="en-CA" sz="6400" b="1" dirty="0" smtClean="0">
                <a:solidFill>
                  <a:srgbClr val="000099"/>
                </a:solidFill>
              </a:rPr>
              <a:t>Plan B – Reserved space and access to CEC</a:t>
            </a:r>
          </a:p>
          <a:p>
            <a:pPr marL="511175" indent="-190500" defTabSz="791962">
              <a:lnSpc>
                <a:spcPct val="120000"/>
              </a:lnSpc>
              <a:spcBef>
                <a:spcPts val="200"/>
              </a:spcBef>
              <a:buFont typeface="Arial" pitchFamily="34" charset="0"/>
              <a:buChar char="•"/>
            </a:pPr>
            <a:r>
              <a:rPr lang="en-CA" sz="6400" dirty="0" smtClean="0">
                <a:solidFill>
                  <a:srgbClr val="000099"/>
                </a:solidFill>
              </a:rPr>
              <a:t>a monthly commitment eg. $100 - $500 for any choice of month/s</a:t>
            </a:r>
          </a:p>
          <a:p>
            <a:pPr marL="458788" lvl="0" indent="-138113" defTabSz="791962">
              <a:lnSpc>
                <a:spcPct val="120000"/>
              </a:lnSpc>
              <a:spcBef>
                <a:spcPts val="200"/>
              </a:spcBef>
              <a:buFont typeface="Wingdings" pitchFamily="2" charset="2"/>
              <a:buChar char="Ø"/>
              <a:defRPr/>
            </a:pPr>
            <a:r>
              <a:rPr lang="en-CA" sz="6400" dirty="0" smtClean="0">
                <a:solidFill>
                  <a:srgbClr val="000099"/>
                </a:solidFill>
              </a:rPr>
              <a:t> to demonstrate part time usage of the CEC</a:t>
            </a:r>
          </a:p>
          <a:p>
            <a:pPr marL="196850" lvl="0" indent="-138113" defTabSz="791962">
              <a:lnSpc>
                <a:spcPct val="120000"/>
              </a:lnSpc>
              <a:spcBef>
                <a:spcPts val="1800"/>
              </a:spcBef>
              <a:buFont typeface="Courier New" pitchFamily="49" charset="0"/>
              <a:buChar char="o"/>
            </a:pPr>
            <a:r>
              <a:rPr lang="en-CA" sz="6400" b="1" dirty="0" smtClean="0">
                <a:solidFill>
                  <a:srgbClr val="000099"/>
                </a:solidFill>
              </a:rPr>
              <a:t> Pre-booked use of CEC </a:t>
            </a:r>
          </a:p>
          <a:p>
            <a:pPr marL="458788" indent="-138113" defTabSz="791962">
              <a:lnSpc>
                <a:spcPct val="120000"/>
              </a:lnSpc>
              <a:spcBef>
                <a:spcPts val="100"/>
              </a:spcBef>
              <a:buFont typeface="Arial" pitchFamily="34" charset="0"/>
              <a:buChar char="•"/>
            </a:pPr>
            <a:r>
              <a:rPr lang="en-CA" sz="6400" dirty="0" smtClean="0">
                <a:solidFill>
                  <a:srgbClr val="000099"/>
                </a:solidFill>
              </a:rPr>
              <a:t> local hall rental for business use runs around</a:t>
            </a:r>
          </a:p>
          <a:p>
            <a:pPr marL="458788" indent="-138113" defTabSz="791962">
              <a:lnSpc>
                <a:spcPct val="120000"/>
              </a:lnSpc>
              <a:spcBef>
                <a:spcPts val="100"/>
              </a:spcBef>
            </a:pPr>
            <a:r>
              <a:rPr lang="en-CA" sz="6400" dirty="0" smtClean="0">
                <a:solidFill>
                  <a:srgbClr val="000099"/>
                </a:solidFill>
              </a:rPr>
              <a:t>    $35-$70/hour and $150+ per half day</a:t>
            </a:r>
          </a:p>
          <a:p>
            <a:pPr marL="458788" indent="-138113" defTabSz="791962">
              <a:lnSpc>
                <a:spcPct val="120000"/>
              </a:lnSpc>
              <a:spcBef>
                <a:spcPts val="100"/>
              </a:spcBef>
              <a:buFont typeface="Arial" pitchFamily="34" charset="0"/>
              <a:buChar char="•"/>
            </a:pPr>
            <a:r>
              <a:rPr lang="en-CA" sz="6400" dirty="0" smtClean="0">
                <a:solidFill>
                  <a:srgbClr val="000099"/>
                </a:solidFill>
              </a:rPr>
              <a:t> local hall rental for non-profit use runs around</a:t>
            </a:r>
          </a:p>
          <a:p>
            <a:pPr marL="458788" indent="-138113" defTabSz="791962">
              <a:lnSpc>
                <a:spcPct val="120000"/>
              </a:lnSpc>
              <a:spcBef>
                <a:spcPts val="100"/>
              </a:spcBef>
            </a:pPr>
            <a:r>
              <a:rPr lang="en-CA" sz="6400" dirty="0" smtClean="0">
                <a:solidFill>
                  <a:srgbClr val="000099"/>
                </a:solidFill>
              </a:rPr>
              <a:t>    $0-$30/hour and $60 per half day</a:t>
            </a:r>
          </a:p>
          <a:p>
            <a:pPr marL="458788" lvl="0" indent="-138113" defTabSz="791962">
              <a:lnSpc>
                <a:spcPct val="120000"/>
              </a:lnSpc>
              <a:spcBef>
                <a:spcPts val="100"/>
              </a:spcBef>
              <a:buFont typeface="Wingdings" pitchFamily="2" charset="2"/>
              <a:buChar char="Ø"/>
              <a:defRPr/>
            </a:pPr>
            <a:r>
              <a:rPr lang="en-CA" sz="6400" dirty="0" smtClean="0">
                <a:solidFill>
                  <a:srgbClr val="000099"/>
                </a:solidFill>
              </a:rPr>
              <a:t> CEC rates will be slightly lower for both the above</a:t>
            </a:r>
          </a:p>
          <a:p>
            <a:pPr marL="196850" lvl="0" indent="-138113" defTabSz="791962">
              <a:lnSpc>
                <a:spcPct val="120000"/>
              </a:lnSpc>
              <a:spcBef>
                <a:spcPts val="1800"/>
              </a:spcBef>
              <a:buFont typeface="Courier New" pitchFamily="49" charset="0"/>
              <a:buChar char="o"/>
            </a:pPr>
            <a:r>
              <a:rPr lang="en-CA" sz="6400" b="1" dirty="0" smtClean="0">
                <a:solidFill>
                  <a:srgbClr val="000099"/>
                </a:solidFill>
              </a:rPr>
              <a:t> Drop-in hourly rental use of a workspace</a:t>
            </a:r>
            <a:r>
              <a:rPr kumimoji="0" lang="en-CA" sz="6400" b="1" i="0" u="none" strike="noStrike" kern="1200" cap="none" spc="0" normalizeH="0" baseline="0" noProof="0" dirty="0" smtClean="0">
                <a:ln>
                  <a:noFill/>
                </a:ln>
                <a:solidFill>
                  <a:srgbClr val="000099"/>
                </a:solidFill>
                <a:effectLst/>
                <a:uLnTx/>
                <a:uFillTx/>
                <a:latin typeface="+mn-lt"/>
                <a:ea typeface="+mn-ea"/>
                <a:cs typeface="+mn-cs"/>
              </a:rPr>
              <a:t> </a:t>
            </a:r>
          </a:p>
          <a:p>
            <a:pPr marL="458788" indent="-138113" defTabSz="791962">
              <a:lnSpc>
                <a:spcPct val="120000"/>
              </a:lnSpc>
              <a:spcBef>
                <a:spcPts val="100"/>
              </a:spcBef>
              <a:buFont typeface="Arial" pitchFamily="34" charset="0"/>
              <a:buChar char="•"/>
            </a:pPr>
            <a:r>
              <a:rPr lang="en-CA" sz="6400" dirty="0" smtClean="0">
                <a:solidFill>
                  <a:srgbClr val="000099"/>
                </a:solidFill>
              </a:rPr>
              <a:t> Rate to be determined  eg. $30/hr + consumables</a:t>
            </a:r>
          </a:p>
          <a:p>
            <a:pPr marL="458788" lvl="0" indent="-138113" defTabSz="791962">
              <a:lnSpc>
                <a:spcPct val="120000"/>
              </a:lnSpc>
              <a:spcBef>
                <a:spcPts val="100"/>
              </a:spcBef>
              <a:defRPr/>
            </a:pPr>
            <a:endParaRPr lang="en-CA" sz="8800" dirty="0" smtClean="0">
              <a:solidFill>
                <a:srgbClr val="000099"/>
              </a:solidFill>
            </a:endParaRPr>
          </a:p>
        </p:txBody>
      </p:sp>
      <p:sp>
        <p:nvSpPr>
          <p:cNvPr id="5" name="TextBox 4"/>
          <p:cNvSpPr txBox="1"/>
          <p:nvPr/>
        </p:nvSpPr>
        <p:spPr>
          <a:xfrm>
            <a:off x="2987823" y="565529"/>
            <a:ext cx="2880321" cy="769441"/>
          </a:xfrm>
          <a:prstGeom prst="rect">
            <a:avLst/>
          </a:prstGeom>
          <a:noFill/>
          <a:ln w="38100">
            <a:solidFill>
              <a:srgbClr val="000099"/>
            </a:solidFill>
          </a:ln>
        </p:spPr>
        <p:txBody>
          <a:bodyPr wrap="square" rtlCol="0">
            <a:spAutoFit/>
          </a:bodyPr>
          <a:lstStyle/>
          <a:p>
            <a:pPr algn="ctr"/>
            <a:r>
              <a:rPr lang="en-CA" sz="4400" b="1" dirty="0" smtClean="0">
                <a:solidFill>
                  <a:srgbClr val="000099"/>
                </a:solidFill>
              </a:rPr>
              <a:t>$ - $$ - $$$</a:t>
            </a:r>
            <a:endParaRPr lang="en-CA" sz="4400" b="1" dirty="0">
              <a:solidFill>
                <a:srgbClr val="00009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86669" y="371633"/>
            <a:ext cx="6412332" cy="584775"/>
          </a:xfrm>
          <a:prstGeom prst="rect">
            <a:avLst/>
          </a:prstGeom>
          <a:noFill/>
          <a:ln w="38100">
            <a:solidFill>
              <a:schemeClr val="tx1"/>
            </a:solidFill>
          </a:ln>
        </p:spPr>
        <p:txBody>
          <a:bodyPr wrap="none" rtlCol="0">
            <a:spAutoFit/>
          </a:bodyPr>
          <a:lstStyle/>
          <a:p>
            <a:pPr algn="ctr"/>
            <a:r>
              <a:rPr lang="en-CA" sz="3200" dirty="0" smtClean="0"/>
              <a:t>Expressions of Interest – to Feb. 2017</a:t>
            </a:r>
            <a:endParaRPr lang="en-CA" sz="3200" dirty="0"/>
          </a:p>
        </p:txBody>
      </p:sp>
      <p:pic>
        <p:nvPicPr>
          <p:cNvPr id="2" name="Picture 2"/>
          <p:cNvPicPr>
            <a:picLocks noChangeAspect="1" noChangeArrowheads="1"/>
          </p:cNvPicPr>
          <p:nvPr/>
        </p:nvPicPr>
        <p:blipFill>
          <a:blip r:embed="rId2" cstate="print"/>
          <a:srcRect/>
          <a:stretch>
            <a:fillRect/>
          </a:stretch>
        </p:blipFill>
        <p:spPr bwMode="auto">
          <a:xfrm>
            <a:off x="836344" y="804970"/>
            <a:ext cx="7628639" cy="5359277"/>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3814" y="436262"/>
            <a:ext cx="5676166" cy="646331"/>
          </a:xfrm>
          <a:prstGeom prst="rect">
            <a:avLst/>
          </a:prstGeom>
          <a:noFill/>
          <a:ln w="38100">
            <a:solidFill>
              <a:schemeClr val="accent6">
                <a:lumMod val="75000"/>
              </a:schemeClr>
            </a:solidFill>
          </a:ln>
        </p:spPr>
        <p:txBody>
          <a:bodyPr wrap="square" rtlCol="0">
            <a:spAutoFit/>
          </a:bodyPr>
          <a:lstStyle/>
          <a:p>
            <a:pPr algn="ctr"/>
            <a:r>
              <a:rPr lang="en-CA" sz="3600" b="1" i="1" dirty="0" smtClean="0">
                <a:solidFill>
                  <a:schemeClr val="accent6">
                    <a:lumMod val="75000"/>
                  </a:schemeClr>
                </a:solidFill>
              </a:rPr>
              <a:t>Proceeding from here ...</a:t>
            </a:r>
            <a:endParaRPr lang="en-CA" sz="3600" b="1" i="1" dirty="0">
              <a:solidFill>
                <a:schemeClr val="accent6">
                  <a:lumMod val="75000"/>
                </a:schemeClr>
              </a:solidFill>
            </a:endParaRPr>
          </a:p>
        </p:txBody>
      </p:sp>
      <p:sp>
        <p:nvSpPr>
          <p:cNvPr id="3" name="TextBox 2"/>
          <p:cNvSpPr txBox="1"/>
          <p:nvPr/>
        </p:nvSpPr>
        <p:spPr>
          <a:xfrm>
            <a:off x="822631" y="1131054"/>
            <a:ext cx="7499663" cy="5139869"/>
          </a:xfrm>
          <a:prstGeom prst="rect">
            <a:avLst/>
          </a:prstGeom>
          <a:noFill/>
        </p:spPr>
        <p:txBody>
          <a:bodyPr wrap="square" rtlCol="0">
            <a:spAutoFit/>
          </a:bodyPr>
          <a:lstStyle/>
          <a:p>
            <a:pPr marL="58738">
              <a:buFont typeface="Wingdings" pitchFamily="2" charset="2"/>
              <a:buChar char="Ø"/>
            </a:pPr>
            <a:r>
              <a:rPr lang="en-CA" sz="3600" b="1" dirty="0" smtClean="0">
                <a:solidFill>
                  <a:schemeClr val="accent6">
                    <a:lumMod val="75000"/>
                  </a:schemeClr>
                </a:solidFill>
              </a:rPr>
              <a:t>  </a:t>
            </a:r>
            <a:r>
              <a:rPr lang="en-CA" sz="2400" b="1" dirty="0" smtClean="0">
                <a:solidFill>
                  <a:schemeClr val="accent6">
                    <a:lumMod val="75000"/>
                  </a:schemeClr>
                </a:solidFill>
              </a:rPr>
              <a:t>Letter of Support</a:t>
            </a:r>
          </a:p>
          <a:p>
            <a:pPr marL="58738">
              <a:buFont typeface="Wingdings" pitchFamily="2" charset="2"/>
              <a:buChar char="Ø"/>
            </a:pPr>
            <a:r>
              <a:rPr lang="en-CA" sz="2400" b="1" dirty="0" smtClean="0">
                <a:solidFill>
                  <a:schemeClr val="accent6">
                    <a:lumMod val="75000"/>
                  </a:schemeClr>
                </a:solidFill>
              </a:rPr>
              <a:t>  Expression of Interest</a:t>
            </a:r>
          </a:p>
          <a:p>
            <a:pPr marL="58738">
              <a:buFont typeface="Wingdings" pitchFamily="2" charset="2"/>
              <a:buChar char="Ø"/>
            </a:pPr>
            <a:r>
              <a:rPr lang="en-CA" sz="2400" b="1" dirty="0" smtClean="0">
                <a:solidFill>
                  <a:schemeClr val="accent6">
                    <a:lumMod val="75000"/>
                  </a:schemeClr>
                </a:solidFill>
              </a:rPr>
              <a:t>  Letter of Commitment </a:t>
            </a:r>
          </a:p>
          <a:p>
            <a:pPr marL="58738">
              <a:buFont typeface="Wingdings" pitchFamily="2" charset="2"/>
              <a:buChar char="Ø"/>
            </a:pPr>
            <a:endParaRPr lang="en-CA" sz="2400" b="1" dirty="0" smtClean="0">
              <a:solidFill>
                <a:schemeClr val="accent6">
                  <a:lumMod val="75000"/>
                </a:schemeClr>
              </a:solidFill>
            </a:endParaRPr>
          </a:p>
          <a:p>
            <a:pPr marL="58738">
              <a:buFont typeface="Wingdings" pitchFamily="2" charset="2"/>
              <a:buChar char="Ø"/>
            </a:pPr>
            <a:r>
              <a:rPr lang="en-CA" sz="2400" b="1" dirty="0" smtClean="0">
                <a:solidFill>
                  <a:schemeClr val="accent6">
                    <a:lumMod val="75000"/>
                  </a:schemeClr>
                </a:solidFill>
              </a:rPr>
              <a:t>  Signed Plan A user agreement</a:t>
            </a:r>
          </a:p>
          <a:p>
            <a:pPr marL="58738">
              <a:buFont typeface="Wingdings" pitchFamily="2" charset="2"/>
              <a:buChar char="Ø"/>
            </a:pPr>
            <a:r>
              <a:rPr lang="en-CA" sz="2400" b="1" dirty="0" smtClean="0">
                <a:solidFill>
                  <a:schemeClr val="accent6">
                    <a:lumMod val="75000"/>
                  </a:schemeClr>
                </a:solidFill>
              </a:rPr>
              <a:t>  Signed Plan B user agreement</a:t>
            </a:r>
          </a:p>
          <a:p>
            <a:pPr marL="58738">
              <a:buFont typeface="Wingdings" pitchFamily="2" charset="2"/>
              <a:buChar char="Ø"/>
            </a:pPr>
            <a:endParaRPr lang="en-CA" sz="2400" b="1" dirty="0" smtClean="0">
              <a:solidFill>
                <a:schemeClr val="accent6">
                  <a:lumMod val="75000"/>
                </a:schemeClr>
              </a:solidFill>
            </a:endParaRPr>
          </a:p>
          <a:p>
            <a:pPr marL="628650" indent="-569913"/>
            <a:r>
              <a:rPr lang="en-CA" sz="2400" b="1" dirty="0" smtClean="0">
                <a:solidFill>
                  <a:schemeClr val="accent6">
                    <a:lumMod val="75000"/>
                  </a:schemeClr>
                </a:solidFill>
              </a:rPr>
              <a:t>	Participation in securing up</a:t>
            </a:r>
          </a:p>
          <a:p>
            <a:pPr marL="628650"/>
            <a:r>
              <a:rPr lang="en-CA" sz="2400" b="1" dirty="0" smtClean="0">
                <a:solidFill>
                  <a:schemeClr val="accent6">
                    <a:lumMod val="75000"/>
                  </a:schemeClr>
                </a:solidFill>
              </a:rPr>
              <a:t>to $5,000 from an HRM Community Development grant.  (Deadline is March 31) </a:t>
            </a:r>
          </a:p>
          <a:p>
            <a:pPr marL="166688">
              <a:spcBef>
                <a:spcPts val="2400"/>
              </a:spcBef>
            </a:pPr>
            <a:r>
              <a:rPr lang="en-CA" sz="2800" b="1" dirty="0" smtClean="0"/>
              <a:t>For more information please visit</a:t>
            </a:r>
          </a:p>
          <a:p>
            <a:pPr marL="166688"/>
            <a:r>
              <a:rPr lang="en-CA" sz="2800" b="1" dirty="0" smtClean="0">
                <a:solidFill>
                  <a:srgbClr val="0000FF"/>
                </a:solidFill>
              </a:rPr>
              <a:t>www.smbcec.org/nonprofit.html</a:t>
            </a:r>
          </a:p>
        </p:txBody>
      </p:sp>
      <p:sp>
        <p:nvSpPr>
          <p:cNvPr id="4" name="TextBox 3"/>
          <p:cNvSpPr txBox="1"/>
          <p:nvPr/>
        </p:nvSpPr>
        <p:spPr>
          <a:xfrm>
            <a:off x="863763" y="6398537"/>
            <a:ext cx="3290529" cy="253916"/>
          </a:xfrm>
          <a:prstGeom prst="rect">
            <a:avLst/>
          </a:prstGeom>
          <a:noFill/>
        </p:spPr>
        <p:txBody>
          <a:bodyPr wrap="square" rtlCol="0">
            <a:spAutoFit/>
          </a:bodyPr>
          <a:lstStyle/>
          <a:p>
            <a:r>
              <a:rPr lang="en-CA" sz="1050" dirty="0" smtClean="0"/>
              <a:t>CEC </a:t>
            </a:r>
            <a:r>
              <a:rPr lang="en-CA" sz="1050" dirty="0" err="1" smtClean="0"/>
              <a:t>proposal_Non</a:t>
            </a:r>
            <a:r>
              <a:rPr lang="en-CA" sz="1050" dirty="0" smtClean="0"/>
              <a:t>-profits v1      Feb. 20, 2017</a:t>
            </a:r>
            <a:endParaRPr lang="en-CA" sz="10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436096" y="836712"/>
            <a:ext cx="3456384" cy="5819342"/>
          </a:xfrm>
          <a:prstGeom prst="rect">
            <a:avLst/>
          </a:prstGeom>
        </p:spPr>
      </p:pic>
      <p:sp>
        <p:nvSpPr>
          <p:cNvPr id="2" name="Title 1"/>
          <p:cNvSpPr>
            <a:spLocks noGrp="1"/>
          </p:cNvSpPr>
          <p:nvPr>
            <p:ph type="title"/>
          </p:nvPr>
        </p:nvSpPr>
        <p:spPr>
          <a:xfrm>
            <a:off x="467544" y="44624"/>
            <a:ext cx="8229600" cy="1008112"/>
          </a:xfrm>
        </p:spPr>
        <p:txBody>
          <a:bodyPr/>
          <a:lstStyle/>
          <a:p>
            <a:r>
              <a:rPr lang="en-CA" b="1" dirty="0" smtClean="0">
                <a:solidFill>
                  <a:srgbClr val="006600"/>
                </a:solidFill>
                <a:latin typeface="Harvest" pitchFamily="2" charset="0"/>
                <a:cs typeface="Arial" panose="020B0604020202020204" pitchFamily="34" charset="0"/>
              </a:rPr>
              <a:t>Agenda</a:t>
            </a:r>
            <a:endParaRPr lang="en-CA" b="1" dirty="0">
              <a:solidFill>
                <a:srgbClr val="006600"/>
              </a:solidFill>
              <a:latin typeface="Harvest" pitchFamily="2" charset="0"/>
              <a:cs typeface="Arial" panose="020B0604020202020204" pitchFamily="34" charset="0"/>
            </a:endParaRPr>
          </a:p>
        </p:txBody>
      </p:sp>
      <p:sp>
        <p:nvSpPr>
          <p:cNvPr id="3" name="Content Placeholder 2"/>
          <p:cNvSpPr>
            <a:spLocks noGrp="1"/>
          </p:cNvSpPr>
          <p:nvPr>
            <p:ph idx="1"/>
          </p:nvPr>
        </p:nvSpPr>
        <p:spPr>
          <a:xfrm>
            <a:off x="467544" y="1052736"/>
            <a:ext cx="5256584" cy="4824536"/>
          </a:xfrm>
        </p:spPr>
        <p:txBody>
          <a:bodyPr>
            <a:normAutofit lnSpcReduction="10000"/>
          </a:bodyPr>
          <a:lstStyle/>
          <a:p>
            <a:pPr lvl="0"/>
            <a:r>
              <a:rPr lang="en-CA" sz="2800" dirty="0">
                <a:latin typeface="Arial" panose="020B0604020202020204" pitchFamily="34" charset="0"/>
                <a:cs typeface="Arial" panose="020B0604020202020204" pitchFamily="34" charset="0"/>
              </a:rPr>
              <a:t>Approval of </a:t>
            </a:r>
            <a:r>
              <a:rPr lang="en-CA" sz="2800" dirty="0" smtClean="0">
                <a:latin typeface="Arial" panose="020B0604020202020204" pitchFamily="34" charset="0"/>
                <a:cs typeface="Arial" panose="020B0604020202020204" pitchFamily="34" charset="0"/>
              </a:rPr>
              <a:t>Agenda</a:t>
            </a:r>
            <a:endParaRPr lang="en-CA" sz="2800" dirty="0">
              <a:latin typeface="Arial" panose="020B0604020202020204" pitchFamily="34" charset="0"/>
              <a:cs typeface="Arial" panose="020B0604020202020204" pitchFamily="34" charset="0"/>
            </a:endParaRPr>
          </a:p>
          <a:p>
            <a:pPr lvl="0"/>
            <a:r>
              <a:rPr lang="en-CA" sz="2800" dirty="0" smtClean="0">
                <a:latin typeface="Arial" panose="020B0604020202020204" pitchFamily="34" charset="0"/>
                <a:cs typeface="Arial" panose="020B0604020202020204" pitchFamily="34" charset="0"/>
              </a:rPr>
              <a:t>Approval </a:t>
            </a:r>
            <a:r>
              <a:rPr lang="en-CA" sz="2800" dirty="0">
                <a:latin typeface="Arial" panose="020B0604020202020204" pitchFamily="34" charset="0"/>
                <a:cs typeface="Arial" panose="020B0604020202020204" pitchFamily="34" charset="0"/>
              </a:rPr>
              <a:t>of Minutes </a:t>
            </a:r>
            <a:endParaRPr lang="en-CA" sz="2800" dirty="0" smtClean="0">
              <a:latin typeface="Arial" panose="020B0604020202020204" pitchFamily="34" charset="0"/>
              <a:cs typeface="Arial" panose="020B0604020202020204" pitchFamily="34" charset="0"/>
            </a:endParaRPr>
          </a:p>
          <a:p>
            <a:pPr lvl="0">
              <a:buNone/>
            </a:pPr>
            <a:r>
              <a:rPr lang="en-CA" sz="2800" dirty="0" smtClean="0">
                <a:latin typeface="Arial" panose="020B0604020202020204" pitchFamily="34" charset="0"/>
                <a:cs typeface="Arial" panose="020B0604020202020204" pitchFamily="34" charset="0"/>
              </a:rPr>
              <a:t>		for 2016 </a:t>
            </a:r>
            <a:r>
              <a:rPr lang="en-CA" sz="2800" dirty="0">
                <a:latin typeface="Arial" panose="020B0604020202020204" pitchFamily="34" charset="0"/>
                <a:cs typeface="Arial" panose="020B0604020202020204" pitchFamily="34" charset="0"/>
              </a:rPr>
              <a:t>AGM</a:t>
            </a:r>
          </a:p>
          <a:p>
            <a:r>
              <a:rPr lang="en-CA" sz="2800" dirty="0" smtClean="0">
                <a:latin typeface="Arial" panose="020B0604020202020204" pitchFamily="34" charset="0"/>
                <a:cs typeface="Arial" panose="020B0604020202020204" pitchFamily="34" charset="0"/>
              </a:rPr>
              <a:t>Treasurer’s Report</a:t>
            </a:r>
          </a:p>
          <a:p>
            <a:pPr lvl="0"/>
            <a:r>
              <a:rPr lang="en-CA" sz="2800" dirty="0" smtClean="0">
                <a:latin typeface="Arial" panose="020B0604020202020204" pitchFamily="34" charset="0"/>
                <a:cs typeface="Arial" panose="020B0604020202020204" pitchFamily="34" charset="0"/>
              </a:rPr>
              <a:t>Report </a:t>
            </a:r>
            <a:r>
              <a:rPr lang="en-CA" sz="2800" dirty="0">
                <a:latin typeface="Arial" panose="020B0604020202020204" pitchFamily="34" charset="0"/>
                <a:cs typeface="Arial" panose="020B0604020202020204" pitchFamily="34" charset="0"/>
              </a:rPr>
              <a:t>from the </a:t>
            </a:r>
            <a:r>
              <a:rPr lang="en-CA" sz="2800" dirty="0" smtClean="0">
                <a:latin typeface="Arial" panose="020B0604020202020204" pitchFamily="34" charset="0"/>
                <a:cs typeface="Arial" panose="020B0604020202020204" pitchFamily="34" charset="0"/>
              </a:rPr>
              <a:t>Chair</a:t>
            </a:r>
          </a:p>
          <a:p>
            <a:pPr lvl="0"/>
            <a:r>
              <a:rPr lang="en-CA" sz="2800" dirty="0" smtClean="0">
                <a:latin typeface="Arial" panose="020B0604020202020204" pitchFamily="34" charset="0"/>
                <a:cs typeface="Arial" panose="020B0604020202020204" pitchFamily="34" charset="0"/>
              </a:rPr>
              <a:t>Report from the Nominating Committee</a:t>
            </a:r>
          </a:p>
          <a:p>
            <a:r>
              <a:rPr lang="en-CA" sz="2800" dirty="0" smtClean="0">
                <a:latin typeface="Arial" panose="020B0604020202020204" pitchFamily="34" charset="0"/>
                <a:cs typeface="Arial" panose="020B0604020202020204" pitchFamily="34" charset="0"/>
              </a:rPr>
              <a:t>Guest speaker: </a:t>
            </a:r>
          </a:p>
          <a:p>
            <a:pPr lvl="1">
              <a:buNone/>
            </a:pPr>
            <a:r>
              <a:rPr lang="en-CA" dirty="0" smtClean="0">
                <a:latin typeface="Arial" panose="020B0604020202020204" pitchFamily="34" charset="0"/>
                <a:cs typeface="Arial" panose="020B0604020202020204" pitchFamily="34" charset="0"/>
              </a:rPr>
              <a:t>	Bruce Stewart</a:t>
            </a:r>
            <a:endParaRPr lang="en-CA" dirty="0">
              <a:latin typeface="Arial" panose="020B0604020202020204" pitchFamily="34" charset="0"/>
              <a:cs typeface="Arial" panose="020B0604020202020204" pitchFamily="34" charset="0"/>
            </a:endParaRPr>
          </a:p>
          <a:p>
            <a:pPr lvl="0"/>
            <a:r>
              <a:rPr lang="en-CA" sz="2800" dirty="0" smtClean="0">
                <a:latin typeface="Arial" panose="020B0604020202020204" pitchFamily="34" charset="0"/>
                <a:cs typeface="Arial" panose="020B0604020202020204" pitchFamily="34" charset="0"/>
              </a:rPr>
              <a:t>Adjournment</a:t>
            </a:r>
            <a:endParaRPr lang="en-CA"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877025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6156"/>
            <a:ext cx="8784976" cy="2456158"/>
          </a:xfrm>
        </p:spPr>
        <p:txBody>
          <a:bodyPr>
            <a:normAutofit/>
          </a:bodyPr>
          <a:lstStyle/>
          <a:p>
            <a:r>
              <a:rPr lang="en-CA" sz="3600" b="1" dirty="0" smtClean="0">
                <a:solidFill>
                  <a:srgbClr val="006600"/>
                </a:solidFill>
                <a:latin typeface="Harvest" pitchFamily="2" charset="0"/>
              </a:rPr>
              <a:t>Special Guest: Bruce Stewart</a:t>
            </a:r>
            <a:br>
              <a:rPr lang="en-CA" sz="3600" b="1" dirty="0" smtClean="0">
                <a:solidFill>
                  <a:srgbClr val="006600"/>
                </a:solidFill>
                <a:latin typeface="Harvest" pitchFamily="2" charset="0"/>
              </a:rPr>
            </a:br>
            <a:endParaRPr lang="en-CA" sz="3600" b="1" dirty="0">
              <a:solidFill>
                <a:srgbClr val="006600"/>
              </a:solidFill>
              <a:latin typeface="Harvest" pitchFamily="2" charset="0"/>
            </a:endParaRPr>
          </a:p>
        </p:txBody>
      </p:sp>
      <p:pic>
        <p:nvPicPr>
          <p:cNvPr id="3" name="Picture 2" descr="head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302796"/>
            <a:ext cx="9144000" cy="1555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AutoShape 2" descr="page1image21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3632309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564" y="188640"/>
            <a:ext cx="7700392" cy="1349476"/>
          </a:xfrm>
        </p:spPr>
        <p:txBody>
          <a:bodyPr>
            <a:noAutofit/>
          </a:bodyPr>
          <a:lstStyle/>
          <a:p>
            <a:r>
              <a:rPr lang="en-CA" b="1" dirty="0" smtClean="0">
                <a:solidFill>
                  <a:srgbClr val="006600"/>
                </a:solidFill>
                <a:latin typeface="Harvest" pitchFamily="2" charset="0"/>
              </a:rPr>
              <a:t>Approval of Minutes for 2016 AGM</a:t>
            </a:r>
            <a:endParaRPr lang="en-CA" b="1" dirty="0">
              <a:solidFill>
                <a:srgbClr val="006600"/>
              </a:solidFill>
              <a:latin typeface="Harvest" pitchFamily="2" charset="0"/>
            </a:endParaRPr>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7544" y="2420888"/>
            <a:ext cx="3391905" cy="262570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826657" y="3572207"/>
            <a:ext cx="4582210" cy="2671312"/>
          </a:xfrm>
          <a:prstGeom prst="rect">
            <a:avLst/>
          </a:prstGeom>
        </p:spPr>
      </p:pic>
      <p:sp>
        <p:nvSpPr>
          <p:cNvPr id="7" name="Rectangle 6"/>
          <p:cNvSpPr/>
          <p:nvPr/>
        </p:nvSpPr>
        <p:spPr>
          <a:xfrm>
            <a:off x="4211960" y="2919913"/>
            <a:ext cx="4135995" cy="461665"/>
          </a:xfrm>
          <a:prstGeom prst="rect">
            <a:avLst/>
          </a:prstGeom>
        </p:spPr>
        <p:txBody>
          <a:bodyPr wrap="square">
            <a:spAutoFit/>
          </a:bodyPr>
          <a:lstStyle/>
          <a:p>
            <a:r>
              <a:rPr lang="en-US" sz="2400" b="1" dirty="0" smtClean="0"/>
              <a:t>Watch…Listen….Learn…Teach</a:t>
            </a:r>
            <a:endParaRPr lang="en-US" sz="2400" b="1" dirty="0"/>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004760" y="3572207"/>
            <a:ext cx="4550393" cy="2671312"/>
          </a:xfrm>
          <a:prstGeom prst="rect">
            <a:avLst/>
          </a:prstGeom>
        </p:spPr>
      </p:pic>
    </p:spTree>
    <p:extLst>
      <p:ext uri="{BB962C8B-B14F-4D97-AF65-F5344CB8AC3E}">
        <p14:creationId xmlns:p14="http://schemas.microsoft.com/office/powerpoint/2010/main" xmlns="" val="3381728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130"/>
          </a:xfrm>
        </p:spPr>
        <p:txBody>
          <a:bodyPr>
            <a:normAutofit/>
          </a:bodyPr>
          <a:lstStyle/>
          <a:p>
            <a:r>
              <a:rPr lang="en-CA" b="1" dirty="0" smtClean="0">
                <a:solidFill>
                  <a:srgbClr val="006600"/>
                </a:solidFill>
                <a:latin typeface="Harvest" pitchFamily="2" charset="0"/>
              </a:rPr>
              <a:t>Treasurer’s Report</a:t>
            </a:r>
            <a:endParaRPr lang="en-US" dirty="0">
              <a:latin typeface="Arial" panose="020B0604020202020204" pitchFamily="34" charset="0"/>
              <a:cs typeface="Arial" panose="020B0604020202020204" pitchFamily="34" charset="0"/>
            </a:endParaRPr>
          </a:p>
        </p:txBody>
      </p:sp>
      <p:pic>
        <p:nvPicPr>
          <p:cNvPr id="6" name="Content Placeholder 5" descr="FB Logo.jpg"/>
          <p:cNvPicPr>
            <a:picLocks noGrp="1" noChangeAspect="1"/>
          </p:cNvPicPr>
          <p:nvPr>
            <p:ph sz="half" idx="1"/>
          </p:nvPr>
        </p:nvPicPr>
        <p:blipFill>
          <a:blip r:embed="rId3" cstate="print"/>
          <a:stretch>
            <a:fillRect/>
          </a:stretch>
        </p:blipFill>
        <p:spPr>
          <a:xfrm>
            <a:off x="1835696" y="1916832"/>
            <a:ext cx="2231926" cy="1623219"/>
          </a:xfrm>
        </p:spPr>
      </p:pic>
      <p:pic>
        <p:nvPicPr>
          <p:cNvPr id="7" name="Content Placeholder 6" descr="Money image.jpg"/>
          <p:cNvPicPr>
            <a:picLocks noGrp="1" noChangeAspect="1"/>
          </p:cNvPicPr>
          <p:nvPr>
            <p:ph sz="half" idx="2"/>
          </p:nvPr>
        </p:nvPicPr>
        <p:blipFill>
          <a:blip r:embed="rId4" cstate="print"/>
          <a:stretch>
            <a:fillRect/>
          </a:stretch>
        </p:blipFill>
        <p:spPr>
          <a:xfrm>
            <a:off x="4572000" y="1844824"/>
            <a:ext cx="1920240" cy="1752600"/>
          </a:xfrm>
        </p:spPr>
      </p:pic>
      <p:sp>
        <p:nvSpPr>
          <p:cNvPr id="5" name="Rectangle 4"/>
          <p:cNvSpPr/>
          <p:nvPr/>
        </p:nvSpPr>
        <p:spPr>
          <a:xfrm>
            <a:off x="323528" y="1997839"/>
            <a:ext cx="3816424" cy="738664"/>
          </a:xfrm>
          <a:prstGeom prst="rect">
            <a:avLst/>
          </a:prstGeom>
        </p:spPr>
        <p:txBody>
          <a:bodyPr wrap="square">
            <a:spAutoFit/>
          </a:bodyPr>
          <a:lstStyle/>
          <a:p>
            <a:endParaRPr lang="en-CA" sz="1400" b="1" dirty="0">
              <a:latin typeface="Arial" panose="020B0604020202020204" pitchFamily="34" charset="0"/>
              <a:cs typeface="Arial" panose="020B0604020202020204" pitchFamily="34" charset="0"/>
            </a:endParaRPr>
          </a:p>
          <a:p>
            <a:endParaRPr lang="en-CA" sz="1400" b="1" dirty="0">
              <a:latin typeface="Arial" panose="020B0604020202020204" pitchFamily="34" charset="0"/>
              <a:cs typeface="Arial" panose="020B0604020202020204" pitchFamily="34" charset="0"/>
            </a:endParaRPr>
          </a:p>
          <a:p>
            <a:endParaRPr lang="en-CA" sz="1400" dirty="0">
              <a:latin typeface="Arial" panose="020B0604020202020204" pitchFamily="34" charset="0"/>
              <a:cs typeface="Arial" panose="020B0604020202020204" pitchFamily="34" charset="0"/>
            </a:endParaRPr>
          </a:p>
        </p:txBody>
      </p:sp>
      <p:pic>
        <p:nvPicPr>
          <p:cNvPr id="8" name="Picture 7" descr="Bike and Birches copy.jpg"/>
          <p:cNvPicPr>
            <a:picLocks noChangeAspect="1"/>
          </p:cNvPicPr>
          <p:nvPr/>
        </p:nvPicPr>
        <p:blipFill>
          <a:blip r:embed="rId5" cstate="print"/>
          <a:stretch>
            <a:fillRect/>
          </a:stretch>
        </p:blipFill>
        <p:spPr>
          <a:xfrm>
            <a:off x="1979712" y="3789040"/>
            <a:ext cx="4752528" cy="2883839"/>
          </a:xfrm>
          <a:prstGeom prst="rect">
            <a:avLst/>
          </a:prstGeom>
        </p:spPr>
      </p:pic>
    </p:spTree>
    <p:extLst>
      <p:ext uri="{BB962C8B-B14F-4D97-AF65-F5344CB8AC3E}">
        <p14:creationId xmlns:p14="http://schemas.microsoft.com/office/powerpoint/2010/main" xmlns="" val="361432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936104"/>
          </a:xfrm>
        </p:spPr>
        <p:txBody>
          <a:bodyPr>
            <a:normAutofit/>
          </a:bodyPr>
          <a:lstStyle/>
          <a:p>
            <a:r>
              <a:rPr lang="en-CA" b="1" dirty="0" smtClean="0">
                <a:solidFill>
                  <a:srgbClr val="006600"/>
                </a:solidFill>
              </a:rPr>
              <a:t>Report from the Chair</a:t>
            </a:r>
            <a:endParaRPr lang="en-CA" b="1" dirty="0">
              <a:solidFill>
                <a:srgbClr val="006600"/>
              </a:solidFill>
            </a:endParaRPr>
          </a:p>
        </p:txBody>
      </p:sp>
      <p:sp>
        <p:nvSpPr>
          <p:cNvPr id="4" name="Content Placeholder 3"/>
          <p:cNvSpPr>
            <a:spLocks noGrp="1"/>
          </p:cNvSpPr>
          <p:nvPr>
            <p:ph idx="1"/>
          </p:nvPr>
        </p:nvSpPr>
        <p:spPr>
          <a:xfrm>
            <a:off x="457200" y="1276971"/>
            <a:ext cx="8229600" cy="2944117"/>
          </a:xfrm>
        </p:spPr>
        <p:txBody>
          <a:bodyPr>
            <a:normAutofit fontScale="92500" lnSpcReduction="20000"/>
          </a:bodyPr>
          <a:lstStyle/>
          <a:p>
            <a:endParaRPr lang="en-US" sz="3300" b="1" dirty="0" smtClean="0"/>
          </a:p>
          <a:p>
            <a:r>
              <a:rPr lang="en-US" sz="3300" b="1" dirty="0" smtClean="0"/>
              <a:t>Members – Join us</a:t>
            </a:r>
          </a:p>
          <a:p>
            <a:r>
              <a:rPr lang="en-US" sz="3300" b="1" dirty="0" smtClean="0"/>
              <a:t>Walking Guide</a:t>
            </a:r>
            <a:endParaRPr lang="en-US" sz="2800" dirty="0"/>
          </a:p>
          <a:p>
            <a:r>
              <a:rPr lang="en-US" b="1" dirty="0" smtClean="0"/>
              <a:t>May Fair</a:t>
            </a:r>
          </a:p>
          <a:p>
            <a:r>
              <a:rPr lang="en-US" b="1" dirty="0" smtClean="0"/>
              <a:t>Warbler Walk</a:t>
            </a:r>
          </a:p>
          <a:p>
            <a:r>
              <a:rPr lang="en-US" b="1" dirty="0" smtClean="0"/>
              <a:t>Cyclers Welcome</a:t>
            </a:r>
          </a:p>
          <a:p>
            <a:endParaRPr lang="en-US" dirty="0"/>
          </a:p>
        </p:txBody>
      </p:sp>
      <p:sp>
        <p:nvSpPr>
          <p:cNvPr id="5" name="Content Placeholder 3"/>
          <p:cNvSpPr txBox="1">
            <a:spLocks/>
          </p:cNvSpPr>
          <p:nvPr/>
        </p:nvSpPr>
        <p:spPr>
          <a:xfrm>
            <a:off x="457200" y="16288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347864" y="4365104"/>
            <a:ext cx="3628830" cy="2140000"/>
          </a:xfrm>
          <a:prstGeom prst="rect">
            <a:avLst/>
          </a:prstGeom>
        </p:spPr>
      </p:pic>
      <p:sp>
        <p:nvSpPr>
          <p:cNvPr id="7" name="Content Placeholder 3"/>
          <p:cNvSpPr txBox="1">
            <a:spLocks/>
          </p:cNvSpPr>
          <p:nvPr/>
        </p:nvSpPr>
        <p:spPr>
          <a:xfrm>
            <a:off x="609600" y="1781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pic>
        <p:nvPicPr>
          <p:cNvPr id="9" name="Picture 8" descr="WarblerWalk2016-1.jpg"/>
          <p:cNvPicPr>
            <a:picLocks noChangeAspect="1"/>
          </p:cNvPicPr>
          <p:nvPr/>
        </p:nvPicPr>
        <p:blipFill>
          <a:blip r:embed="rId4" cstate="print"/>
          <a:stretch>
            <a:fillRect/>
          </a:stretch>
        </p:blipFill>
        <p:spPr>
          <a:xfrm>
            <a:off x="4427984" y="1772816"/>
            <a:ext cx="4287669" cy="2171753"/>
          </a:xfrm>
          <a:prstGeom prst="rect">
            <a:avLst/>
          </a:prstGeom>
        </p:spPr>
      </p:pic>
      <p:pic>
        <p:nvPicPr>
          <p:cNvPr id="11" name="Picture 10" descr="Biking in the wilderness.JPG"/>
          <p:cNvPicPr>
            <a:picLocks noChangeAspect="1"/>
          </p:cNvPicPr>
          <p:nvPr/>
        </p:nvPicPr>
        <p:blipFill>
          <a:blip r:embed="rId5" cstate="print"/>
          <a:stretch>
            <a:fillRect/>
          </a:stretch>
        </p:blipFill>
        <p:spPr>
          <a:xfrm>
            <a:off x="319270" y="4365104"/>
            <a:ext cx="2956587" cy="2217440"/>
          </a:xfrm>
          <a:prstGeom prst="rect">
            <a:avLst/>
          </a:prstGeom>
        </p:spPr>
      </p:pic>
      <p:pic>
        <p:nvPicPr>
          <p:cNvPr id="14" name="Picture 13" descr="Canadian Warbler.jpg"/>
          <p:cNvPicPr>
            <a:picLocks noChangeAspect="1"/>
          </p:cNvPicPr>
          <p:nvPr/>
        </p:nvPicPr>
        <p:blipFill>
          <a:blip r:embed="rId6" cstate="print"/>
          <a:stretch>
            <a:fillRect/>
          </a:stretch>
        </p:blipFill>
        <p:spPr>
          <a:xfrm>
            <a:off x="7092280" y="4005064"/>
            <a:ext cx="1711736" cy="2564904"/>
          </a:xfrm>
          <a:prstGeom prst="rect">
            <a:avLst/>
          </a:prstGeom>
        </p:spPr>
      </p:pic>
    </p:spTree>
    <p:extLst>
      <p:ext uri="{BB962C8B-B14F-4D97-AF65-F5344CB8AC3E}">
        <p14:creationId xmlns:p14="http://schemas.microsoft.com/office/powerpoint/2010/main" xmlns="" val="1036992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855" y="222073"/>
            <a:ext cx="8229600" cy="1143000"/>
          </a:xfrm>
        </p:spPr>
        <p:txBody>
          <a:bodyPr/>
          <a:lstStyle/>
          <a:p>
            <a:r>
              <a:rPr lang="en-US" b="1" dirty="0" smtClean="0">
                <a:solidFill>
                  <a:srgbClr val="006600"/>
                </a:solidFill>
              </a:rPr>
              <a:t>Report from the Chair</a:t>
            </a:r>
            <a:endParaRPr lang="en-US" b="1" dirty="0">
              <a:solidFill>
                <a:srgbClr val="006600"/>
              </a:solidFill>
            </a:endParaRPr>
          </a:p>
        </p:txBody>
      </p:sp>
      <p:sp>
        <p:nvSpPr>
          <p:cNvPr id="3" name="Content Placeholder 2"/>
          <p:cNvSpPr>
            <a:spLocks noGrp="1"/>
          </p:cNvSpPr>
          <p:nvPr>
            <p:ph idx="1"/>
          </p:nvPr>
        </p:nvSpPr>
        <p:spPr>
          <a:xfrm>
            <a:off x="288816" y="1365073"/>
            <a:ext cx="8263720" cy="4525963"/>
          </a:xfrm>
        </p:spPr>
        <p:txBody>
          <a:bodyPr>
            <a:normAutofit/>
          </a:bodyPr>
          <a:lstStyle/>
          <a:p>
            <a:r>
              <a:rPr lang="en-US" b="1" dirty="0" smtClean="0"/>
              <a:t>Ralph Wheadon Trail</a:t>
            </a:r>
          </a:p>
          <a:p>
            <a:r>
              <a:rPr lang="en-US" b="1" dirty="0" smtClean="0"/>
              <a:t>Environmental Stewardship Grant Program</a:t>
            </a:r>
          </a:p>
          <a:p>
            <a:pPr lvl="1"/>
            <a:r>
              <a:rPr lang="en-US" b="1" dirty="0" smtClean="0"/>
              <a:t>Deadline for applications: April 1st</a:t>
            </a:r>
          </a:p>
          <a:p>
            <a:endParaRPr lang="en-US" b="1" dirty="0"/>
          </a:p>
        </p:txBody>
      </p:sp>
      <p:pic>
        <p:nvPicPr>
          <p:cNvPr id="9" name="Picture 8" descr="Ralph Wheadon Celebration.png"/>
          <p:cNvPicPr>
            <a:picLocks noChangeAspect="1"/>
          </p:cNvPicPr>
          <p:nvPr/>
        </p:nvPicPr>
        <p:blipFill>
          <a:blip r:embed="rId3" cstate="print"/>
          <a:stretch>
            <a:fillRect/>
          </a:stretch>
        </p:blipFill>
        <p:spPr>
          <a:xfrm>
            <a:off x="539552" y="3717032"/>
            <a:ext cx="3225064" cy="2109399"/>
          </a:xfrm>
          <a:prstGeom prst="rect">
            <a:avLst/>
          </a:prstGeom>
        </p:spPr>
      </p:pic>
      <p:pic>
        <p:nvPicPr>
          <p:cNvPr id="11" name="Picture 10" descr="Walking on the old st margarets bay road - Catherine King.jpg"/>
          <p:cNvPicPr>
            <a:picLocks noChangeAspect="1"/>
          </p:cNvPicPr>
          <p:nvPr/>
        </p:nvPicPr>
        <p:blipFill>
          <a:blip r:embed="rId4" cstate="print"/>
          <a:stretch>
            <a:fillRect/>
          </a:stretch>
        </p:blipFill>
        <p:spPr>
          <a:xfrm>
            <a:off x="3995936" y="3717032"/>
            <a:ext cx="3312368" cy="2204795"/>
          </a:xfrm>
          <a:prstGeom prst="rect">
            <a:avLst/>
          </a:prstGeom>
        </p:spPr>
      </p:pic>
    </p:spTree>
    <p:extLst>
      <p:ext uri="{BB962C8B-B14F-4D97-AF65-F5344CB8AC3E}">
        <p14:creationId xmlns:p14="http://schemas.microsoft.com/office/powerpoint/2010/main" xmlns="" val="2755240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6600"/>
                </a:solidFill>
              </a:rPr>
              <a:t>Report from the Chair</a:t>
            </a:r>
            <a:endParaRPr lang="en-CA" b="1" dirty="0"/>
          </a:p>
        </p:txBody>
      </p:sp>
      <p:pic>
        <p:nvPicPr>
          <p:cNvPr id="4" name="Picture 2" descr="BTCLogo"/>
          <p:cNvPicPr>
            <a:picLocks noGrp="1" noChangeAspect="1" noChangeArrowheads="1"/>
          </p:cNvPicPr>
          <p:nvPr>
            <p:ph idx="1"/>
          </p:nvPr>
        </p:nvPicPr>
        <p:blipFill>
          <a:blip r:embed="rId3" cstate="print"/>
          <a:srcRect/>
          <a:stretch>
            <a:fillRect/>
          </a:stretch>
        </p:blipFill>
        <p:spPr bwMode="auto">
          <a:xfrm>
            <a:off x="179512" y="3356992"/>
            <a:ext cx="3635055" cy="2348836"/>
          </a:xfrm>
          <a:prstGeom prst="rect">
            <a:avLst/>
          </a:prstGeom>
          <a:noFill/>
        </p:spPr>
      </p:pic>
      <p:sp>
        <p:nvSpPr>
          <p:cNvPr id="5" name="Rectangle 4"/>
          <p:cNvSpPr/>
          <p:nvPr/>
        </p:nvSpPr>
        <p:spPr>
          <a:xfrm>
            <a:off x="611560" y="1916832"/>
            <a:ext cx="4954623" cy="584775"/>
          </a:xfrm>
          <a:prstGeom prst="rect">
            <a:avLst/>
          </a:prstGeom>
        </p:spPr>
        <p:txBody>
          <a:bodyPr wrap="square">
            <a:spAutoFit/>
          </a:bodyPr>
          <a:lstStyle/>
          <a:p>
            <a:pPr>
              <a:buFont typeface="Arial" pitchFamily="34" charset="0"/>
              <a:buChar char="•"/>
            </a:pPr>
            <a:r>
              <a:rPr lang="en-US" sz="3200" b="1" dirty="0" smtClean="0"/>
              <a:t> Bay Treasure Chest</a:t>
            </a:r>
          </a:p>
        </p:txBody>
      </p:sp>
      <p:pic>
        <p:nvPicPr>
          <p:cNvPr id="6" name="Picture 5" descr="Nature shot.jpg"/>
          <p:cNvPicPr>
            <a:picLocks noChangeAspect="1"/>
          </p:cNvPicPr>
          <p:nvPr/>
        </p:nvPicPr>
        <p:blipFill>
          <a:blip r:embed="rId4" cstate="print"/>
          <a:stretch>
            <a:fillRect/>
          </a:stretch>
        </p:blipFill>
        <p:spPr>
          <a:xfrm>
            <a:off x="3851920" y="2636912"/>
            <a:ext cx="3407664" cy="285292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rgbClr val="006600"/>
                </a:solidFill>
              </a:rPr>
              <a:t>Report from the Chair</a:t>
            </a:r>
            <a:endParaRPr lang="en-CA" b="1" dirty="0"/>
          </a:p>
        </p:txBody>
      </p:sp>
      <p:sp>
        <p:nvSpPr>
          <p:cNvPr id="5" name="Content Placeholder 4"/>
          <p:cNvSpPr>
            <a:spLocks noGrp="1"/>
          </p:cNvSpPr>
          <p:nvPr>
            <p:ph idx="1"/>
          </p:nvPr>
        </p:nvSpPr>
        <p:spPr/>
        <p:txBody>
          <a:bodyPr/>
          <a:lstStyle/>
          <a:p>
            <a:r>
              <a:rPr lang="en-US" b="1" dirty="0" smtClean="0"/>
              <a:t>Nine Mile River Bridge</a:t>
            </a:r>
          </a:p>
          <a:p>
            <a:endParaRPr lang="en-CA" dirty="0"/>
          </a:p>
        </p:txBody>
      </p:sp>
      <p:pic>
        <p:nvPicPr>
          <p:cNvPr id="6" name="Picture 5" descr="Delivering steel bridge pieces to the Nine Mile River crossing.JPG"/>
          <p:cNvPicPr>
            <a:picLocks noChangeAspect="1"/>
          </p:cNvPicPr>
          <p:nvPr/>
        </p:nvPicPr>
        <p:blipFill>
          <a:blip r:embed="rId3" cstate="print"/>
          <a:stretch>
            <a:fillRect/>
          </a:stretch>
        </p:blipFill>
        <p:spPr>
          <a:xfrm>
            <a:off x="395536" y="2780928"/>
            <a:ext cx="2448272" cy="1835733"/>
          </a:xfrm>
          <a:prstGeom prst="rect">
            <a:avLst/>
          </a:prstGeom>
        </p:spPr>
      </p:pic>
      <p:pic>
        <p:nvPicPr>
          <p:cNvPr id="7" name="Picture 6" descr="Safe delivery of Nine Mile River bridge pieces.JPG"/>
          <p:cNvPicPr>
            <a:picLocks noChangeAspect="1"/>
          </p:cNvPicPr>
          <p:nvPr/>
        </p:nvPicPr>
        <p:blipFill>
          <a:blip r:embed="rId4" cstate="print"/>
          <a:stretch>
            <a:fillRect/>
          </a:stretch>
        </p:blipFill>
        <p:spPr>
          <a:xfrm>
            <a:off x="2987824" y="2780929"/>
            <a:ext cx="2448272" cy="1836699"/>
          </a:xfrm>
          <a:prstGeom prst="rect">
            <a:avLst/>
          </a:prstGeom>
        </p:spPr>
      </p:pic>
      <p:pic>
        <p:nvPicPr>
          <p:cNvPr id="8" name="Picture 7" descr="Nine Mile River Bridge - assembly.JPG"/>
          <p:cNvPicPr>
            <a:picLocks noChangeAspect="1"/>
          </p:cNvPicPr>
          <p:nvPr/>
        </p:nvPicPr>
        <p:blipFill>
          <a:blip r:embed="rId5" cstate="print"/>
          <a:stretch>
            <a:fillRect/>
          </a:stretch>
        </p:blipFill>
        <p:spPr>
          <a:xfrm>
            <a:off x="5580112" y="2780928"/>
            <a:ext cx="2400267" cy="1800200"/>
          </a:xfrm>
          <a:prstGeom prst="rect">
            <a:avLst/>
          </a:prstGeom>
        </p:spPr>
      </p:pic>
      <p:pic>
        <p:nvPicPr>
          <p:cNvPr id="9" name="Picture 8" descr="Nine Mile River Bridge crew.jpg"/>
          <p:cNvPicPr>
            <a:picLocks noChangeAspect="1"/>
          </p:cNvPicPr>
          <p:nvPr/>
        </p:nvPicPr>
        <p:blipFill>
          <a:blip r:embed="rId6" cstate="print"/>
          <a:stretch>
            <a:fillRect/>
          </a:stretch>
        </p:blipFill>
        <p:spPr>
          <a:xfrm>
            <a:off x="2411760" y="4265666"/>
            <a:ext cx="3888432" cy="194725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b="1" dirty="0" smtClean="0">
                <a:solidFill>
                  <a:srgbClr val="006600"/>
                </a:solidFill>
                <a:latin typeface="+mn-lt"/>
              </a:rPr>
              <a:t>REPORT of NOMINATING COMMITTEE  </a:t>
            </a:r>
            <a:br>
              <a:rPr lang="en-CA" sz="4000" b="1" dirty="0" smtClean="0">
                <a:solidFill>
                  <a:srgbClr val="006600"/>
                </a:solidFill>
                <a:latin typeface="+mn-lt"/>
              </a:rPr>
            </a:br>
            <a:r>
              <a:rPr lang="en-CA" sz="4000" b="1" dirty="0" smtClean="0">
                <a:solidFill>
                  <a:srgbClr val="006600"/>
                </a:solidFill>
                <a:latin typeface="+mn-lt"/>
              </a:rPr>
              <a:t>2017 BOARD of DIRECTORS </a:t>
            </a:r>
            <a:endParaRPr lang="en-CA" sz="4000" b="1" dirty="0">
              <a:solidFill>
                <a:srgbClr val="006600"/>
              </a:solidFill>
              <a:latin typeface="+mn-lt"/>
            </a:endParaRPr>
          </a:p>
        </p:txBody>
      </p:sp>
      <p:sp>
        <p:nvSpPr>
          <p:cNvPr id="3" name="Content Placeholder 2"/>
          <p:cNvSpPr>
            <a:spLocks noGrp="1"/>
          </p:cNvSpPr>
          <p:nvPr>
            <p:ph sz="half" idx="1"/>
          </p:nvPr>
        </p:nvSpPr>
        <p:spPr>
          <a:xfrm>
            <a:off x="378054" y="1412776"/>
            <a:ext cx="3473866" cy="3312368"/>
          </a:xfrm>
        </p:spPr>
        <p:txBody>
          <a:bodyPr>
            <a:normAutofit fontScale="25000" lnSpcReduction="20000"/>
          </a:bodyPr>
          <a:lstStyle/>
          <a:p>
            <a:pPr>
              <a:buNone/>
            </a:pPr>
            <a:r>
              <a:rPr lang="en-CA" sz="8000" dirty="0" smtClean="0"/>
              <a:t>Continuing Board Volunteers: </a:t>
            </a:r>
          </a:p>
          <a:p>
            <a:pPr>
              <a:buNone/>
            </a:pPr>
            <a:endParaRPr lang="en-CA" sz="8000" dirty="0" smtClean="0"/>
          </a:p>
          <a:p>
            <a:pPr>
              <a:buNone/>
            </a:pPr>
            <a:r>
              <a:rPr lang="en-US" sz="8000" b="1" u="sng" dirty="0" smtClean="0"/>
              <a:t>Two Years Remaining:</a:t>
            </a:r>
            <a:endParaRPr lang="en-CA" sz="8000" dirty="0" smtClean="0"/>
          </a:p>
          <a:p>
            <a:pPr>
              <a:buNone/>
            </a:pPr>
            <a:r>
              <a:rPr lang="en-US" sz="8000" dirty="0" smtClean="0"/>
              <a:t>Peter Lund </a:t>
            </a:r>
            <a:endParaRPr lang="en-CA" sz="8000" dirty="0" smtClean="0"/>
          </a:p>
          <a:p>
            <a:pPr>
              <a:buNone/>
            </a:pPr>
            <a:r>
              <a:rPr lang="en-US" sz="8000" dirty="0" smtClean="0"/>
              <a:t>Mike Marriott</a:t>
            </a:r>
            <a:endParaRPr lang="en-CA" sz="8000" dirty="0" smtClean="0"/>
          </a:p>
          <a:p>
            <a:pPr>
              <a:buNone/>
            </a:pPr>
            <a:r>
              <a:rPr lang="en-US" sz="8000" dirty="0" smtClean="0"/>
              <a:t>John </a:t>
            </a:r>
            <a:r>
              <a:rPr lang="en-US" sz="8000" dirty="0" err="1" smtClean="0"/>
              <a:t>Bignell</a:t>
            </a:r>
            <a:endParaRPr lang="en-CA" sz="8000" dirty="0" smtClean="0"/>
          </a:p>
          <a:p>
            <a:pPr>
              <a:buNone/>
            </a:pPr>
            <a:r>
              <a:rPr lang="en-US" sz="8000" b="1" i="1" dirty="0" smtClean="0"/>
              <a:t> </a:t>
            </a:r>
            <a:endParaRPr lang="en-CA" sz="8000" dirty="0" smtClean="0"/>
          </a:p>
          <a:p>
            <a:pPr>
              <a:buNone/>
            </a:pPr>
            <a:r>
              <a:rPr lang="en-US" sz="8000" b="1" i="1" dirty="0" smtClean="0"/>
              <a:t> </a:t>
            </a:r>
            <a:r>
              <a:rPr lang="en-US" sz="8000" b="1" u="sng" dirty="0" smtClean="0"/>
              <a:t>One Year Remaining:</a:t>
            </a:r>
            <a:endParaRPr lang="en-CA" sz="8000" dirty="0" smtClean="0"/>
          </a:p>
          <a:p>
            <a:pPr>
              <a:buNone/>
            </a:pPr>
            <a:r>
              <a:rPr lang="en-US" sz="8000" i="1" dirty="0" smtClean="0"/>
              <a:t> </a:t>
            </a:r>
            <a:r>
              <a:rPr lang="en-CA" sz="8000" dirty="0" smtClean="0"/>
              <a:t>Harry Ward   </a:t>
            </a:r>
          </a:p>
          <a:p>
            <a:pPr>
              <a:buNone/>
            </a:pPr>
            <a:r>
              <a:rPr lang="en-CA" sz="8000" dirty="0" smtClean="0"/>
              <a:t> John Cascadden</a:t>
            </a:r>
          </a:p>
          <a:p>
            <a:pPr>
              <a:buNone/>
            </a:pPr>
            <a:r>
              <a:rPr lang="en-CA" sz="8000" dirty="0" smtClean="0"/>
              <a:t> </a:t>
            </a:r>
          </a:p>
          <a:p>
            <a:endParaRPr lang="en-CA" sz="8000" dirty="0" smtClean="0"/>
          </a:p>
        </p:txBody>
      </p:sp>
      <p:sp>
        <p:nvSpPr>
          <p:cNvPr id="5" name="Content Placeholder 4"/>
          <p:cNvSpPr>
            <a:spLocks noGrp="1"/>
          </p:cNvSpPr>
          <p:nvPr>
            <p:ph sz="half" idx="2"/>
          </p:nvPr>
        </p:nvSpPr>
        <p:spPr>
          <a:xfrm>
            <a:off x="4067944" y="1700808"/>
            <a:ext cx="4824536" cy="3024336"/>
          </a:xfrm>
        </p:spPr>
        <p:txBody>
          <a:bodyPr>
            <a:normAutofit fontScale="25000" lnSpcReduction="20000"/>
          </a:bodyPr>
          <a:lstStyle/>
          <a:p>
            <a:pPr>
              <a:buNone/>
            </a:pPr>
            <a:endParaRPr lang="en-US" sz="8000" b="1" u="sng" dirty="0" smtClean="0"/>
          </a:p>
          <a:p>
            <a:pPr>
              <a:buNone/>
            </a:pPr>
            <a:r>
              <a:rPr lang="en-US" sz="8000" b="1" u="sng" dirty="0" smtClean="0"/>
              <a:t>Moving to Advisor Status:</a:t>
            </a:r>
          </a:p>
          <a:p>
            <a:pPr>
              <a:buNone/>
            </a:pPr>
            <a:r>
              <a:rPr lang="en-US" sz="8000" dirty="0" smtClean="0"/>
              <a:t>Barbara Allen</a:t>
            </a:r>
          </a:p>
          <a:p>
            <a:pPr>
              <a:buNone/>
            </a:pPr>
            <a:r>
              <a:rPr lang="en-US" sz="8000" dirty="0" smtClean="0"/>
              <a:t>Beth McGee</a:t>
            </a:r>
          </a:p>
          <a:p>
            <a:pPr>
              <a:buNone/>
            </a:pPr>
            <a:r>
              <a:rPr lang="en-US" sz="8000" dirty="0" smtClean="0"/>
              <a:t>Bob Angus</a:t>
            </a:r>
          </a:p>
          <a:p>
            <a:pPr>
              <a:buNone/>
            </a:pPr>
            <a:endParaRPr lang="en-US" sz="8000" dirty="0" smtClean="0"/>
          </a:p>
          <a:p>
            <a:pPr>
              <a:buNone/>
            </a:pPr>
            <a:endParaRPr lang="en-US" sz="8000" dirty="0" smtClean="0"/>
          </a:p>
          <a:p>
            <a:pPr>
              <a:buNone/>
            </a:pPr>
            <a:endParaRPr lang="en-US" sz="8000" dirty="0" smtClean="0"/>
          </a:p>
          <a:p>
            <a:pPr>
              <a:buNone/>
            </a:pPr>
            <a:endParaRPr lang="en-US" sz="8000" dirty="0" smtClean="0"/>
          </a:p>
          <a:p>
            <a:pPr>
              <a:buNone/>
            </a:pPr>
            <a:endParaRPr lang="en-US" sz="8000" b="1" u="sng" dirty="0" smtClean="0"/>
          </a:p>
          <a:p>
            <a:pPr lvl="5">
              <a:buNone/>
            </a:pPr>
            <a:endParaRPr lang="en-US" sz="7000" b="1" u="sng" dirty="0" smtClean="0"/>
          </a:p>
          <a:p>
            <a:pPr lvl="5">
              <a:buNone/>
            </a:pPr>
            <a:endParaRPr lang="en-US" sz="7000" b="1" u="sng" dirty="0" smtClean="0"/>
          </a:p>
        </p:txBody>
      </p:sp>
      <p:pic>
        <p:nvPicPr>
          <p:cNvPr id="11" name="Picture 10" descr="FiveBridges.JPG"/>
          <p:cNvPicPr>
            <a:picLocks noChangeAspect="1"/>
          </p:cNvPicPr>
          <p:nvPr/>
        </p:nvPicPr>
        <p:blipFill>
          <a:blip r:embed="rId3" cstate="print"/>
          <a:stretch>
            <a:fillRect/>
          </a:stretch>
        </p:blipFill>
        <p:spPr>
          <a:xfrm>
            <a:off x="2051720" y="4581128"/>
            <a:ext cx="4320480" cy="2171041"/>
          </a:xfrm>
          <a:prstGeom prst="rect">
            <a:avLst/>
          </a:prstGeom>
        </p:spPr>
      </p:pic>
      <p:pic>
        <p:nvPicPr>
          <p:cNvPr id="12" name="Picture 11" descr="Bob Angus.jpg"/>
          <p:cNvPicPr>
            <a:picLocks noChangeAspect="1"/>
          </p:cNvPicPr>
          <p:nvPr/>
        </p:nvPicPr>
        <p:blipFill>
          <a:blip r:embed="rId4" cstate="print"/>
          <a:stretch>
            <a:fillRect/>
          </a:stretch>
        </p:blipFill>
        <p:spPr>
          <a:xfrm>
            <a:off x="6084168" y="2348879"/>
            <a:ext cx="1944216" cy="2048009"/>
          </a:xfrm>
          <a:prstGeom prst="rect">
            <a:avLst/>
          </a:prstGeom>
        </p:spPr>
      </p:pic>
    </p:spTree>
    <p:extLst>
      <p:ext uri="{BB962C8B-B14F-4D97-AF65-F5344CB8AC3E}">
        <p14:creationId xmlns:p14="http://schemas.microsoft.com/office/powerpoint/2010/main" xmlns="" val="401580866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8330</TotalTime>
  <Words>2292</Words>
  <Application>Microsoft Office PowerPoint</Application>
  <PresentationFormat>On-screen Show (4:3)</PresentationFormat>
  <Paragraphs>429</Paragraphs>
  <Slides>20</Slides>
  <Notes>13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Five Bridges Wilderness Heritage Trust Annual General Meeting</vt:lpstr>
      <vt:lpstr>Agenda</vt:lpstr>
      <vt:lpstr>Approval of Minutes for 2016 AGM</vt:lpstr>
      <vt:lpstr>Treasurer’s Report</vt:lpstr>
      <vt:lpstr>Report from the Chair</vt:lpstr>
      <vt:lpstr>Report from the Chair</vt:lpstr>
      <vt:lpstr>Report from the Chair</vt:lpstr>
      <vt:lpstr>Report from the Chair</vt:lpstr>
      <vt:lpstr>REPORT of NOMINATING COMMITTEE   2017 BOARD of DIRECTORS </vt:lpstr>
      <vt:lpstr>New Board Nominees</vt:lpstr>
      <vt:lpstr>News and Community Sharing</vt:lpstr>
      <vt:lpstr>Slide 12</vt:lpstr>
      <vt:lpstr>Slide 13</vt:lpstr>
      <vt:lpstr>A Community Enterprise Centre (CEC) where St. Margaret’s Bay service groups and local businesses network together for local prosperity.</vt:lpstr>
      <vt:lpstr>Slide 15</vt:lpstr>
      <vt:lpstr>Slide 16</vt:lpstr>
      <vt:lpstr>Slide 17</vt:lpstr>
      <vt:lpstr>Slide 18</vt:lpstr>
      <vt:lpstr>Slide 19</vt:lpstr>
      <vt:lpstr>Special Guest: Bruce Stewart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Five Bridges Wilderness Heritage Trust Annual General Meeting</dc:title>
  <dc:creator>Afton</dc:creator>
  <cp:lastModifiedBy>Joanne Ellis</cp:lastModifiedBy>
  <cp:revision>578</cp:revision>
  <cp:lastPrinted>2016-03-20T10:55:10Z</cp:lastPrinted>
  <dcterms:created xsi:type="dcterms:W3CDTF">2014-03-26T18:39:04Z</dcterms:created>
  <dcterms:modified xsi:type="dcterms:W3CDTF">2017-03-04T19:46:10Z</dcterms:modified>
</cp:coreProperties>
</file>